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BAFB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3" name="group 2"/>
          <p:cNvGrpSpPr/>
          <p:nvPr/>
        </p:nvGrpSpPr>
        <p:grpSpPr>
          <a:xfrm rot="21600000">
            <a:off x="1581150" y="2367698"/>
            <a:ext cx="9029700" cy="1684020"/>
            <a:chOff x="0" y="0"/>
            <a:chExt cx="9029700" cy="1684020"/>
          </a:xfrm>
        </p:grpSpPr>
        <p:pic>
          <p:nvPicPr>
            <p:cNvPr id="4" name="picture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0" y="0"/>
              <a:ext cx="9029700" cy="1684020"/>
            </a:xfrm>
            <a:prstGeom prst="rect">
              <a:avLst/>
            </a:prstGeom>
          </p:spPr>
        </p:pic>
        <p:sp>
          <p:nvSpPr>
            <p:cNvPr id="5" name="textbox 3"/>
            <p:cNvSpPr/>
            <p:nvPr/>
          </p:nvSpPr>
          <p:spPr>
            <a:xfrm>
              <a:off x="-12700" y="-12700"/>
              <a:ext cx="9055100" cy="182308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1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1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2000"/>
                </a:lnSpc>
              </a:pPr>
              <a:endParaRPr lang="en-US" altLang="en-US" sz="1000" dirty="0"/>
            </a:p>
            <a:p>
              <a:pPr marL="488315" algn="l" rtl="0" eaLnBrk="0">
                <a:lnSpc>
                  <a:spcPts val="5540"/>
                </a:lnSpc>
                <a:spcBef>
                  <a:spcPts val="5"/>
                </a:spcBef>
              </a:pP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Volume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of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Rectangular</a:t>
              </a:r>
              <a:r>
                <a:rPr sz="3900" spc="168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P</a:t>
              </a:r>
              <a:r>
                <a:rPr sz="3900" spc="164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3900" spc="0" dirty="0">
                  <a:solidFill>
                    <a:srgbClr val="262626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rism</a:t>
              </a:r>
              <a:endParaRPr lang="en-US" altLang="en-US" sz="39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5"/>
          <p:cNvSpPr/>
          <p:nvPr/>
        </p:nvSpPr>
        <p:spPr>
          <a:xfrm>
            <a:off x="1341915" y="2033745"/>
            <a:ext cx="9260840" cy="10693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243840" indent="-231140" algn="l" rtl="0" eaLnBrk="0">
              <a:lnSpc>
                <a:spcPct val="100000"/>
              </a:lnSpc>
            </a:pPr>
            <a:r>
              <a:rPr sz="2000" spc="30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000" spc="30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solid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object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parallel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and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congruent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bases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2000" spc="30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2000" spc="25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both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polygons</a:t>
            </a:r>
            <a:r>
              <a:rPr sz="2000" spc="2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000" dirty="0"/>
          </a:p>
          <a:p>
            <a:pPr algn="l" rtl="0" eaLnBrk="0">
              <a:lnSpc>
                <a:spcPct val="104000"/>
              </a:lnSpc>
            </a:pPr>
            <a:endParaRPr lang="en-US" altLang="en-US" sz="8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415"/>
              </a:lnSpc>
            </a:pPr>
            <a:r>
              <a:rPr sz="2000" spc="1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000" spc="1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Prisms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named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for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shape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000" spc="1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0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</a:t>
            </a:r>
            <a:r>
              <a:rPr sz="2000" spc="1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0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2215260" y="451548"/>
          <a:ext cx="7760969" cy="1220470"/>
        </p:xfrm>
        <a:graphic>
          <a:graphicData uri="http://schemas.openxmlformats.org/drawingml/2006/table">
            <a:tbl>
              <a:tblPr/>
              <a:tblGrid>
                <a:gridCol w="7760969"/>
              </a:tblGrid>
              <a:tr h="12077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419100" algn="l" rtl="0" eaLnBrk="0">
                        <a:lnSpc>
                          <a:spcPts val="3860"/>
                        </a:lnSpc>
                        <a:spcBef>
                          <a:spcPts val="5"/>
                        </a:spcBef>
                      </a:pPr>
                      <a:r>
                        <a:rPr lang="en-US"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What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do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we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know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about</a:t>
                      </a:r>
                      <a:r>
                        <a:rPr sz="3200" spc="103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prisms</a:t>
                      </a:r>
                      <a:r>
                        <a:rPr sz="3200" spc="100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7"/>
          <p:cNvSpPr/>
          <p:nvPr/>
        </p:nvSpPr>
        <p:spPr>
          <a:xfrm>
            <a:off x="6522085" y="3175000"/>
            <a:ext cx="4285615" cy="3155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095"/>
              </a:lnSpc>
            </a:pP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Triangular</a:t>
            </a: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(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51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triangular</a:t>
            </a:r>
            <a:r>
              <a:rPr lang="en-US"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bases)</a:t>
            </a:r>
            <a:endParaRPr lang="en-US" sz="1700" spc="0" dirty="0">
              <a:solidFill>
                <a:srgbClr val="262626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762367" y="3562223"/>
            <a:ext cx="1627632" cy="1917191"/>
          </a:xfrm>
          <a:prstGeom prst="rect">
            <a:avLst/>
          </a:prstGeom>
        </p:spPr>
      </p:pic>
      <p:sp>
        <p:nvSpPr>
          <p:cNvPr id="9" name="textbox 9"/>
          <p:cNvSpPr/>
          <p:nvPr/>
        </p:nvSpPr>
        <p:spPr>
          <a:xfrm>
            <a:off x="1341958" y="3172320"/>
            <a:ext cx="5036184" cy="57276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34000"/>
              </a:lnSpc>
            </a:pPr>
            <a:endParaRPr lang="en-US" altLang="en-US" sz="100" dirty="0"/>
          </a:p>
          <a:p>
            <a:pPr marL="12700" indent="302260" algn="l" rtl="0" eaLnBrk="0">
              <a:lnSpc>
                <a:spcPct val="107000"/>
              </a:lnSpc>
            </a:pP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(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49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bases</a:t>
            </a:r>
            <a:r>
              <a:rPr sz="1700" spc="4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)</a:t>
            </a:r>
            <a:r>
              <a:rPr sz="17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endParaRPr lang="en-US" altLang="en-US" sz="1700" dirty="0"/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171621" y="3672814"/>
            <a:ext cx="1131214" cy="1695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2" name="path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0" t="0" r="0" b="0"/>
              <a:pathLst>
                <a:path w="9600" h="10800">
                  <a:moveTo>
                    <a:pt x="0" y="0"/>
                  </a:moveTo>
                  <a:lnTo>
                    <a:pt x="9600" y="0"/>
                  </a:lnTo>
                  <a:lnTo>
                    <a:pt x="96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294373" y="2370874"/>
          <a:ext cx="5661659" cy="1677035"/>
        </p:xfrm>
        <a:graphic>
          <a:graphicData uri="http://schemas.openxmlformats.org/drawingml/2006/table">
            <a:tbl>
              <a:tblPr/>
              <a:tblGrid>
                <a:gridCol w="5661659"/>
              </a:tblGrid>
              <a:tr h="16389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2378075" indent="-1922780" algn="l" rtl="0" eaLnBrk="0">
                        <a:lnSpc>
                          <a:spcPct val="98000"/>
                        </a:lnSpc>
                      </a:pPr>
                      <a:r>
                        <a:rPr lang="en-US"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Are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they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prisms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2900" spc="108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not</a:t>
                      </a:r>
                      <a:r>
                        <a:rPr sz="2900" spc="10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</a:t>
                      </a:r>
                      <a:r>
                        <a:rPr sz="290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Wh</a:t>
                      </a:r>
                      <a:r>
                        <a:rPr sz="29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</a:t>
                      </a:r>
                      <a:r>
                        <a:rPr sz="2900" spc="-2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?</a:t>
                      </a:r>
                      <a:endParaRPr lang="en-US" altLang="en-US" sz="2900" dirty="0"/>
                    </a:p>
                  </a:txBody>
                  <a:tcPr marL="0" marR="0" marT="0" marB="0" vert="horz">
                    <a:lnL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9375647" y="118871"/>
            <a:ext cx="2194559" cy="2420111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632447" y="83819"/>
            <a:ext cx="1973580" cy="2456688"/>
          </a:xfrm>
          <a:prstGeom prst="rect">
            <a:avLst/>
          </a:prstGeom>
        </p:spPr>
      </p:pic>
      <p:grpSp>
        <p:nvGrpSpPr>
          <p:cNvPr id="6" name="group 6"/>
          <p:cNvGrpSpPr/>
          <p:nvPr/>
        </p:nvGrpSpPr>
        <p:grpSpPr>
          <a:xfrm rot="21600000">
            <a:off x="6811365" y="3619842"/>
            <a:ext cx="1887626" cy="2425865"/>
            <a:chOff x="0" y="0"/>
            <a:chExt cx="1887626" cy="2425865"/>
          </a:xfrm>
        </p:grpSpPr>
        <p:pic>
          <p:nvPicPr>
            <p:cNvPr id="16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5486" y="88049"/>
              <a:ext cx="1882140" cy="2337816"/>
            </a:xfrm>
            <a:prstGeom prst="rect">
              <a:avLst/>
            </a:prstGeom>
          </p:spPr>
        </p:pic>
        <p:sp>
          <p:nvSpPr>
            <p:cNvPr id="17" name="textbox 17"/>
            <p:cNvSpPr/>
            <p:nvPr/>
          </p:nvSpPr>
          <p:spPr>
            <a:xfrm>
              <a:off x="-12700" y="-12700"/>
              <a:ext cx="1806575" cy="29210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3000"/>
                </a:lnSpc>
              </a:pPr>
              <a:endParaRPr lang="en-US" altLang="en-US" sz="100" dirty="0"/>
            </a:p>
            <a:p>
              <a:pPr marL="12700" algn="l" rtl="0" eaLnBrk="0">
                <a:lnSpc>
                  <a:spcPts val="2095"/>
                </a:lnSpc>
              </a:pP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all</a:t>
              </a:r>
              <a:r>
                <a:rPr sz="1700" spc="42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faces</a:t>
              </a:r>
              <a:r>
                <a:rPr sz="1700" spc="42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are</a:t>
              </a:r>
              <a:r>
                <a:rPr sz="1700" spc="42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flat</a:t>
              </a:r>
              <a:r>
                <a:rPr sz="1700" spc="38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.</a:t>
              </a:r>
              <a:endParaRPr lang="en-US" altLang="en-US" sz="1700" dirty="0"/>
            </a:p>
          </p:txBody>
        </p:sp>
      </p:grpSp>
      <p:sp>
        <p:nvSpPr>
          <p:cNvPr id="18" name="textbox 18"/>
          <p:cNvSpPr/>
          <p:nvPr/>
        </p:nvSpPr>
        <p:spPr>
          <a:xfrm>
            <a:off x="6356197" y="2509863"/>
            <a:ext cx="2696210" cy="111506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86360" algn="l" rtl="0" eaLnBrk="0">
              <a:lnSpc>
                <a:spcPts val="2095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cylinder</a:t>
            </a:r>
            <a:r>
              <a:rPr sz="1700" spc="4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1700" spc="4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not</a:t>
            </a:r>
            <a:r>
              <a:rPr sz="1700" spc="4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3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endParaRPr lang="en-US" altLang="en-US" sz="1700" dirty="0"/>
          </a:p>
          <a:p>
            <a:pPr marL="189230" algn="l" rtl="0" eaLnBrk="0">
              <a:lnSpc>
                <a:spcPts val="2095"/>
              </a:lnSpc>
              <a:spcBef>
                <a:spcPts val="6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because</a:t>
            </a:r>
            <a:r>
              <a:rPr sz="1700" spc="5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sz="1700" spc="5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5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curved</a:t>
            </a:r>
            <a:endParaRPr lang="en-US" altLang="en-US" sz="1700" dirty="0"/>
          </a:p>
          <a:p>
            <a:pPr marL="370840" algn="l" rtl="0" eaLnBrk="0">
              <a:lnSpc>
                <a:spcPts val="2095"/>
              </a:lnSpc>
              <a:spcBef>
                <a:spcPts val="6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sides</a:t>
            </a:r>
            <a:r>
              <a:rPr sz="1700" spc="3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1700" spc="3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3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3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1700" spc="2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endParaRPr lang="en-US" altLang="en-US" sz="1700" dirty="0"/>
          </a:p>
          <a:p>
            <a:pPr marL="12700" algn="l" rtl="0" eaLnBrk="0">
              <a:lnSpc>
                <a:spcPts val="2095"/>
              </a:lnSpc>
              <a:spcBef>
                <a:spcPts val="6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polyhedron</a:t>
            </a:r>
            <a:r>
              <a:rPr sz="1700" spc="59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1700" spc="59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which</a:t>
            </a:r>
            <a:r>
              <a:rPr sz="1700" spc="5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means</a:t>
            </a:r>
            <a:endParaRPr lang="en-US" altLang="en-US" sz="1700" dirty="0"/>
          </a:p>
        </p:txBody>
      </p:sp>
      <p:sp>
        <p:nvSpPr>
          <p:cNvPr id="19" name="textbox 19"/>
          <p:cNvSpPr/>
          <p:nvPr/>
        </p:nvSpPr>
        <p:spPr>
          <a:xfrm>
            <a:off x="8993898" y="4489539"/>
            <a:ext cx="2115185" cy="13957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2000"/>
              </a:lnSpc>
            </a:pPr>
            <a:endParaRPr lang="en-US" altLang="en-US" sz="100" dirty="0"/>
          </a:p>
          <a:p>
            <a:pPr marL="16510" indent="-3810" algn="l" rtl="0" eaLnBrk="0">
              <a:lnSpc>
                <a:spcPct val="106000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8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85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1700" spc="4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solid</a:t>
            </a:r>
            <a:r>
              <a:rPr sz="1700" spc="4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three</a:t>
            </a:r>
            <a:r>
              <a:rPr sz="1700" spc="4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dimensional</a:t>
            </a:r>
            <a:r>
              <a:rPr sz="1700" spc="16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object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1700" spc="4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1700" spc="4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4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6</a:t>
            </a:r>
            <a:r>
              <a:rPr sz="1700" spc="3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faces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that</a:t>
            </a:r>
            <a:r>
              <a:rPr sz="1700" spc="6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1700" spc="6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rectangles</a:t>
            </a:r>
            <a:r>
              <a:rPr sz="1700" spc="6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1700" dirty="0"/>
          </a:p>
        </p:txBody>
      </p:sp>
      <p:sp>
        <p:nvSpPr>
          <p:cNvPr id="20" name="textbox 20"/>
          <p:cNvSpPr/>
          <p:nvPr/>
        </p:nvSpPr>
        <p:spPr>
          <a:xfrm>
            <a:off x="9993630" y="2688882"/>
            <a:ext cx="1364614" cy="8407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67310" algn="l" rtl="0" eaLnBrk="0">
              <a:lnSpc>
                <a:spcPts val="2095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Not</a:t>
            </a:r>
            <a:r>
              <a:rPr sz="1700" spc="50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49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endParaRPr lang="en-US" altLang="en-US" sz="1700" dirty="0"/>
          </a:p>
          <a:p>
            <a:pPr marL="12700" algn="l" rtl="0" eaLnBrk="0">
              <a:lnSpc>
                <a:spcPts val="2095"/>
              </a:lnSpc>
              <a:spcBef>
                <a:spcPts val="65"/>
              </a:spcBef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Ends</a:t>
            </a:r>
            <a:r>
              <a:rPr sz="1700" spc="4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</a:t>
            </a:r>
            <a:r>
              <a:rPr sz="1700" spc="44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not</a:t>
            </a:r>
            <a:endParaRPr lang="en-US" altLang="en-US" sz="1700" dirty="0"/>
          </a:p>
          <a:p>
            <a:pPr marL="307340" algn="l" rtl="0" eaLnBrk="0">
              <a:lnSpc>
                <a:spcPts val="2095"/>
              </a:lnSpc>
              <a:spcBef>
                <a:spcPts val="65"/>
              </a:spcBef>
            </a:pPr>
            <a:r>
              <a:rPr sz="1700" spc="6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parall</a:t>
            </a:r>
            <a:r>
              <a:rPr sz="1700" spc="4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e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</a:t>
            </a:r>
            <a:endParaRPr lang="en-US" altLang="en-US" sz="1700" dirty="0"/>
          </a:p>
        </p:txBody>
      </p:sp>
      <p:sp>
        <p:nvSpPr>
          <p:cNvPr id="21" name="textbox 21"/>
          <p:cNvSpPr/>
          <p:nvPr/>
        </p:nvSpPr>
        <p:spPr>
          <a:xfrm>
            <a:off x="7068756" y="6077140"/>
            <a:ext cx="1452880" cy="5753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50000"/>
              </a:lnSpc>
            </a:pPr>
            <a:endParaRPr lang="en-US" altLang="en-US" sz="100" dirty="0"/>
          </a:p>
          <a:p>
            <a:pPr marL="408940" indent="-396240" algn="l" rtl="0" eaLnBrk="0">
              <a:lnSpc>
                <a:spcPct val="107000"/>
              </a:lnSpc>
            </a:pP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700" spc="11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17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7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</a:t>
            </a:r>
            <a:r>
              <a:rPr sz="1700" spc="3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</a:t>
            </a:r>
            <a:endParaRPr lang="en-US" altLang="en-US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3" name="path"/>
            <p:cNvSpPr/>
            <p:nvPr/>
          </p:nvSpPr>
          <p:spPr>
            <a:xfrm>
              <a:off x="0" y="0"/>
              <a:ext cx="6073140" cy="6858000"/>
            </a:xfrm>
            <a:custGeom>
              <a:avLst/>
              <a:gdLst/>
              <a:ahLst/>
              <a:cxnLst/>
              <a:rect l="0" t="0" r="0" b="0"/>
              <a:pathLst>
                <a:path w="9564" h="10800">
                  <a:moveTo>
                    <a:pt x="0" y="0"/>
                  </a:moveTo>
                  <a:lnTo>
                    <a:pt x="9564" y="0"/>
                  </a:lnTo>
                  <a:lnTo>
                    <a:pt x="9564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24" name="table 24"/>
          <p:cNvGraphicFramePr>
            <a:graphicFrameLocks noGrp="1"/>
          </p:cNvGraphicFramePr>
          <p:nvPr/>
        </p:nvGraphicFramePr>
        <p:xfrm>
          <a:off x="6717157" y="624204"/>
          <a:ext cx="4850130" cy="5292725"/>
        </p:xfrm>
        <a:graphic>
          <a:graphicData uri="http://schemas.openxmlformats.org/drawingml/2006/table">
            <a:tbl>
              <a:tblPr/>
              <a:tblGrid>
                <a:gridCol w="4850130"/>
              </a:tblGrid>
              <a:tr h="526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5"/>
          <p:cNvSpPr/>
          <p:nvPr/>
        </p:nvSpPr>
        <p:spPr>
          <a:xfrm>
            <a:off x="394287" y="2320422"/>
            <a:ext cx="5354954" cy="44176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47000"/>
              </a:lnSpc>
            </a:pPr>
            <a:endParaRPr lang="en-US" altLang="en-US" sz="100" dirty="0"/>
          </a:p>
          <a:p>
            <a:pPr marL="24765" indent="-12065" algn="l" rtl="0" eaLnBrk="0">
              <a:lnSpc>
                <a:spcPct val="87000"/>
              </a:lnSpc>
            </a:pP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measured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by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how</a:t>
            </a:r>
            <a:r>
              <a:rPr sz="2600" spc="2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many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units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would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take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600" spc="4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fill</a:t>
            </a:r>
            <a:r>
              <a:rPr sz="2600" spc="4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given</a:t>
            </a:r>
            <a:r>
              <a:rPr sz="26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space</a:t>
            </a:r>
            <a:r>
              <a:rPr sz="2600" spc="2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6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marL="12700" indent="3810" algn="l" rtl="0" eaLnBrk="0">
              <a:lnSpc>
                <a:spcPct val="89000"/>
              </a:lnSpc>
              <a:spcBef>
                <a:spcPts val="790"/>
              </a:spcBef>
            </a:pP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cube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shaded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green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600" spc="2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amount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sz="2600" spc="4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units</a:t>
            </a:r>
            <a:r>
              <a:rPr sz="2600" spc="3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take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fill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defined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space</a:t>
            </a:r>
            <a:r>
              <a:rPr sz="2600" spc="4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what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we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call</a:t>
            </a:r>
            <a:r>
              <a:rPr sz="2600" spc="3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600" spc="27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600" dirty="0"/>
          </a:p>
          <a:p>
            <a:pPr algn="l" rtl="0" eaLnBrk="0">
              <a:lnSpc>
                <a:spcPct val="107000"/>
              </a:lnSpc>
            </a:pPr>
            <a:endParaRPr lang="en-US" altLang="en-US" sz="1000" dirty="0"/>
          </a:p>
          <a:p>
            <a:pPr algn="l" rtl="0" eaLnBrk="0">
              <a:lnSpc>
                <a:spcPct val="107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600" dirty="0"/>
          </a:p>
          <a:p>
            <a:pPr marL="16510" indent="-3810" algn="l" rtl="0" eaLnBrk="0">
              <a:lnSpc>
                <a:spcPct val="87000"/>
              </a:lnSpc>
              <a:spcBef>
                <a:spcPts val="5"/>
              </a:spcBef>
            </a:pP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is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amount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3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</a:t>
            </a:r>
            <a:r>
              <a:rPr sz="2600" spc="3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   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dimensional</a:t>
            </a:r>
            <a:r>
              <a:rPr sz="2600" spc="7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space</a:t>
            </a:r>
            <a:r>
              <a:rPr sz="2600" spc="7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something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takes</a:t>
            </a:r>
            <a:r>
              <a:rPr sz="2600" spc="3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up</a:t>
            </a:r>
            <a:r>
              <a:rPr sz="2600" spc="3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600" dirty="0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877811" y="806196"/>
            <a:ext cx="4511040" cy="4928615"/>
          </a:xfrm>
          <a:prstGeom prst="rect">
            <a:avLst/>
          </a:prstGeom>
        </p:spPr>
      </p:pic>
      <p:graphicFrame>
        <p:nvGraphicFramePr>
          <p:cNvPr id="27" name="table 27"/>
          <p:cNvGraphicFramePr>
            <a:graphicFrameLocks noGrp="1"/>
          </p:cNvGraphicFramePr>
          <p:nvPr/>
        </p:nvGraphicFramePr>
        <p:xfrm>
          <a:off x="782637" y="624204"/>
          <a:ext cx="4507229" cy="1220470"/>
        </p:xfrm>
        <a:graphic>
          <a:graphicData uri="http://schemas.openxmlformats.org/drawingml/2006/table">
            <a:tbl>
              <a:tblPr/>
              <a:tblGrid>
                <a:gridCol w="4507229"/>
              </a:tblGrid>
              <a:tr h="11823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1482725" algn="l" rtl="0" eaLnBrk="0">
                        <a:lnSpc>
                          <a:spcPts val="4500"/>
                        </a:lnSpc>
                        <a:spcBef>
                          <a:spcPts val="5"/>
                        </a:spcBef>
                      </a:pPr>
                      <a:r>
                        <a:rPr sz="3200" spc="19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Volum</a:t>
                      </a:r>
                      <a:r>
                        <a:rPr sz="3200" spc="1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34925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28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9" name="path"/>
            <p:cNvSpPr/>
            <p:nvPr/>
          </p:nvSpPr>
          <p:spPr>
            <a:xfrm>
              <a:off x="5315711" y="0"/>
              <a:ext cx="6876288" cy="6858000"/>
            </a:xfrm>
            <a:custGeom>
              <a:avLst/>
              <a:gdLst/>
              <a:ahLst/>
              <a:cxnLst/>
              <a:rect l="0" t="0" r="0" b="0"/>
              <a:pathLst>
                <a:path w="10828" h="10800">
                  <a:moveTo>
                    <a:pt x="0" y="0"/>
                  </a:moveTo>
                  <a:lnTo>
                    <a:pt x="10828" y="0"/>
                  </a:lnTo>
                  <a:lnTo>
                    <a:pt x="10828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30" name="picture 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8811767" y="413003"/>
            <a:ext cx="2865119" cy="2394204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519416" y="3357371"/>
            <a:ext cx="2206752" cy="2951988"/>
          </a:xfrm>
          <a:prstGeom prst="rect">
            <a:avLst/>
          </a:prstGeom>
        </p:spPr>
      </p:pic>
      <p:graphicFrame>
        <p:nvGraphicFramePr>
          <p:cNvPr id="32" name="table 32"/>
          <p:cNvGraphicFramePr>
            <a:graphicFrameLocks noGrp="1"/>
          </p:cNvGraphicFramePr>
          <p:nvPr/>
        </p:nvGraphicFramePr>
        <p:xfrm>
          <a:off x="499275" y="2692933"/>
          <a:ext cx="4371340" cy="1471929"/>
        </p:xfrm>
        <a:graphic>
          <a:graphicData uri="http://schemas.openxmlformats.org/drawingml/2006/table">
            <a:tbl>
              <a:tblPr/>
              <a:tblGrid>
                <a:gridCol w="4371340"/>
              </a:tblGrid>
              <a:tr h="14338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500" dirty="0"/>
                    </a:p>
                    <a:p>
                      <a:pPr marL="479425" algn="l" rtl="0" eaLnBrk="0">
                        <a:lnSpc>
                          <a:spcPts val="3135"/>
                        </a:lnSpc>
                        <a:spcBef>
                          <a:spcPts val="5"/>
                        </a:spcBef>
                      </a:pPr>
                      <a:r>
                        <a:rPr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Measuring</a:t>
                      </a:r>
                      <a:r>
                        <a:rPr lang="en-US"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Volume</a:t>
                      </a:r>
                      <a:r>
                        <a:rPr lang="en-US" sz="2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by</a:t>
                      </a:r>
                      <a:r>
                        <a:rPr lang="en-US"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Counting</a:t>
                      </a:r>
                      <a:r>
                        <a:rPr lang="en-US"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Unit</a:t>
                      </a:r>
                      <a:r>
                        <a:rPr lang="en-US" sz="25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2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Cube</a:t>
                      </a:r>
                      <a:r>
                        <a:rPr sz="2600" spc="26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</a:t>
                      </a:r>
                      <a:endParaRPr lang="en-US" altLang="en-US" sz="2600" dirty="0"/>
                    </a:p>
                  </a:txBody>
                  <a:tcPr marL="0" marR="0" marT="0" marB="0" vert="horz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2" name="group 12"/>
          <p:cNvGrpSpPr/>
          <p:nvPr/>
        </p:nvGrpSpPr>
        <p:grpSpPr>
          <a:xfrm rot="21600000">
            <a:off x="6556247" y="900683"/>
            <a:ext cx="1345692" cy="1280414"/>
            <a:chOff x="0" y="0"/>
            <a:chExt cx="1345692" cy="1280414"/>
          </a:xfrm>
        </p:grpSpPr>
        <p:pic>
          <p:nvPicPr>
            <p:cNvPr id="33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0" y="0"/>
              <a:ext cx="1345692" cy="1257300"/>
            </a:xfrm>
            <a:prstGeom prst="rect">
              <a:avLst/>
            </a:prstGeom>
          </p:spPr>
        </p:pic>
        <p:sp>
          <p:nvSpPr>
            <p:cNvPr id="34" name="textbox 34"/>
            <p:cNvSpPr/>
            <p:nvPr/>
          </p:nvSpPr>
          <p:spPr>
            <a:xfrm>
              <a:off x="-12700" y="-12700"/>
              <a:ext cx="1371600" cy="1306194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3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0000"/>
                </a:lnSpc>
              </a:pPr>
              <a:endParaRPr lang="en-US" altLang="en-US" sz="100" dirty="0"/>
            </a:p>
            <a:p>
              <a:pPr marL="104775" algn="l" rtl="0" eaLnBrk="0">
                <a:lnSpc>
                  <a:spcPts val="2095"/>
                </a:lnSpc>
              </a:pP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A</a:t>
              </a:r>
              <a:r>
                <a:rPr sz="1700" spc="53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unit</a:t>
              </a:r>
              <a:r>
                <a:rPr sz="1700" spc="51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1700" spc="0" dirty="0">
                  <a:solidFill>
                    <a:srgbClr val="000000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cube</a:t>
              </a:r>
              <a:endParaRPr lang="en-US" altLang="en-US" sz="17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textbox 36"/>
          <p:cNvSpPr/>
          <p:nvPr/>
        </p:nvSpPr>
        <p:spPr>
          <a:xfrm>
            <a:off x="1343025" y="1734185"/>
            <a:ext cx="9453880" cy="3865245"/>
          </a:xfrm>
          <a:prstGeom prst="rect">
            <a:avLst/>
          </a:prstGeom>
        </p:spPr>
        <p:txBody>
          <a:bodyPr vert="horz" wrap="square" lIns="0" tIns="557" rIns="0" bIns="0"/>
          <a:lstStyle/>
          <a:p>
            <a:pPr marL="227965" indent="-215265" algn="l" rtl="0" eaLnBrk="0">
              <a:lnSpc>
                <a:spcPct val="98000"/>
              </a:lnSpc>
              <a:spcBef>
                <a:spcPts val="5"/>
              </a:spcBef>
            </a:pP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go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this</a:t>
            </a:r>
            <a:r>
              <a:rPr sz="2100" spc="2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website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(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https</a:t>
            </a:r>
            <a:r>
              <a:rPr sz="2100" u="sng" spc="57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://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www</a:t>
            </a:r>
            <a:r>
              <a:rPr sz="2100" u="sng" spc="57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nctm</a:t>
            </a:r>
            <a:r>
              <a:rPr sz="2100" u="sng" spc="57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org</a:t>
            </a:r>
            <a:r>
              <a:rPr sz="2100" u="sng" spc="57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Classroom</a:t>
            </a:r>
            <a:r>
              <a:rPr sz="2100" u="sng" spc="54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-</a:t>
            </a:r>
            <a:r>
              <a:rPr sz="2100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                                                     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Resources</a:t>
            </a:r>
            <a:r>
              <a:rPr sz="2100" u="sng" spc="78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Illuminations</a:t>
            </a:r>
            <a:r>
              <a:rPr sz="2100" u="sng" spc="78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Interactives</a:t>
            </a:r>
            <a:r>
              <a:rPr sz="2100" u="sng" spc="78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2100" u="sng" spc="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Cubes</a:t>
            </a:r>
            <a:r>
              <a:rPr sz="2100" u="sng" spc="78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2100" spc="780" dirty="0">
                <a:solidFill>
                  <a:srgbClr val="00B0F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7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)</a:t>
            </a:r>
            <a:r>
              <a:rPr sz="2100" spc="7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and</a:t>
            </a:r>
            <a:r>
              <a:rPr sz="2100" spc="7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explore</a:t>
            </a:r>
            <a:r>
              <a:rPr sz="2100" u="sng" spc="7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methods</a:t>
            </a:r>
            <a:r>
              <a:rPr sz="2100" u="sng" spc="73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finding</a:t>
            </a:r>
            <a:r>
              <a:rPr sz="2100" u="sng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u="sng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100" u="sng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u="sng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2100" u="sng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u="sng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prisms</a:t>
            </a:r>
            <a:r>
              <a:rPr sz="2100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100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You</a:t>
            </a:r>
            <a:r>
              <a:rPr sz="2100" spc="56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can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use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                   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Customize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wheel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change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width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depth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and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height</a:t>
            </a:r>
            <a:r>
              <a:rPr sz="2100" spc="52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to</a:t>
            </a:r>
            <a:r>
              <a:rPr sz="2100" spc="45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see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boxes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various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sizes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and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fill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box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with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cubes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rows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cubes</a:t>
            </a:r>
            <a:r>
              <a:rPr sz="2100" spc="4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or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layers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cubes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100" spc="57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You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can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also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randomize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dimensions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by</a:t>
            </a:r>
            <a:r>
              <a:rPr sz="2100" spc="57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clicking</a:t>
            </a:r>
            <a:r>
              <a:rPr sz="21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on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100" spc="5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5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Next</a:t>
            </a:r>
            <a:r>
              <a:rPr sz="2100" spc="5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spc="53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arrow</a:t>
            </a:r>
            <a:r>
              <a:rPr sz="2100" spc="52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endParaRPr lang="en-US" altLang="en-US" sz="2100" dirty="0"/>
          </a:p>
          <a:p>
            <a:pPr algn="l" rtl="0" eaLnBrk="0">
              <a:lnSpc>
                <a:spcPct val="152000"/>
              </a:lnSpc>
            </a:pPr>
            <a:endParaRPr lang="en-US" altLang="en-US" sz="1000" dirty="0"/>
          </a:p>
          <a:p>
            <a:pPr marL="238125" indent="-225425" algn="l" rtl="0" eaLnBrk="0">
              <a:lnSpc>
                <a:spcPct val="97000"/>
              </a:lnSpc>
              <a:spcBef>
                <a:spcPts val="630"/>
              </a:spcBef>
            </a:pP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2100" spc="390" dirty="0">
                <a:solidFill>
                  <a:srgbClr val="9BAFB5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If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has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24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cubic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units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what</a:t>
            </a:r>
            <a:r>
              <a:rPr sz="2100" spc="39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could</a:t>
            </a:r>
            <a:r>
              <a:rPr sz="2100" spc="24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its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dimensions</a:t>
            </a:r>
            <a:r>
              <a:rPr sz="2100" spc="5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be</a:t>
            </a:r>
            <a:r>
              <a:rPr sz="2100" spc="5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?</a:t>
            </a:r>
            <a:r>
              <a:rPr sz="2100" spc="580" dirty="0">
                <a:solidFill>
                  <a:srgbClr val="40404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Does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matter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which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dimensions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you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call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length</a:t>
            </a:r>
            <a:r>
              <a:rPr sz="2100" spc="5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,</a:t>
            </a:r>
            <a:r>
              <a:rPr sz="2100" spc="48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width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or</a:t>
            </a:r>
            <a:r>
              <a:rPr sz="2100" spc="45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spc="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height</a:t>
            </a:r>
            <a:r>
              <a:rPr sz="2100" spc="440" dirty="0">
                <a:solidFill>
                  <a:srgbClr val="26262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?</a:t>
            </a:r>
            <a:endParaRPr lang="en-US" altLang="en-US" sz="2100" dirty="0"/>
          </a:p>
        </p:txBody>
      </p:sp>
      <p:graphicFrame>
        <p:nvGraphicFramePr>
          <p:cNvPr id="37" name="table 37"/>
          <p:cNvGraphicFramePr>
            <a:graphicFrameLocks noGrp="1"/>
          </p:cNvGraphicFramePr>
          <p:nvPr/>
        </p:nvGraphicFramePr>
        <p:xfrm>
          <a:off x="2215260" y="341274"/>
          <a:ext cx="7760969" cy="1219834"/>
        </p:xfrm>
        <a:graphic>
          <a:graphicData uri="http://schemas.openxmlformats.org/drawingml/2006/table">
            <a:tbl>
              <a:tblPr/>
              <a:tblGrid>
                <a:gridCol w="7760969"/>
              </a:tblGrid>
              <a:tr h="12071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3202940" algn="l" rtl="0" eaLnBrk="0">
                        <a:lnSpc>
                          <a:spcPts val="4500"/>
                        </a:lnSpc>
                        <a:spcBef>
                          <a:spcPts val="5"/>
                        </a:spcBef>
                      </a:pPr>
                      <a:r>
                        <a:rPr sz="3200" spc="2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Acti</a:t>
                      </a:r>
                      <a:r>
                        <a:rPr lang="en-US" sz="3200" spc="27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vity</a:t>
                      </a:r>
                      <a:endParaRPr lang="en-US" sz="3200" spc="270" dirty="0">
                        <a:solidFill>
                          <a:srgbClr val="262626">
                            <a:alpha val="100000"/>
                          </a:srgbClr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 rot="21600000"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path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0" t="0" r="0" b="0"/>
              <a:pathLst>
                <a:path w="19200" h="10800">
                  <a:moveTo>
                    <a:pt x="0" y="0"/>
                  </a:moveTo>
                  <a:lnTo>
                    <a:pt x="19200" y="0"/>
                  </a:lnTo>
                  <a:lnTo>
                    <a:pt x="192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AFB5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9" name="path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0" t="0" r="0" b="0"/>
              <a:pathLst>
                <a:path w="9600" h="10800">
                  <a:moveTo>
                    <a:pt x="0" y="0"/>
                  </a:moveTo>
                  <a:lnTo>
                    <a:pt x="9600" y="0"/>
                  </a:lnTo>
                  <a:lnTo>
                    <a:pt x="9600" y="10800"/>
                  </a:lnTo>
                  <a:lnTo>
                    <a:pt x="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40" name="picture 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522719" y="576071"/>
            <a:ext cx="5431536" cy="3133344"/>
          </a:xfrm>
          <a:prstGeom prst="rect">
            <a:avLst/>
          </a:prstGeom>
        </p:spPr>
      </p:pic>
      <p:sp>
        <p:nvSpPr>
          <p:cNvPr id="41" name="textbox 41"/>
          <p:cNvSpPr/>
          <p:nvPr/>
        </p:nvSpPr>
        <p:spPr>
          <a:xfrm>
            <a:off x="854240" y="2885816"/>
            <a:ext cx="4077334" cy="26600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36830" algn="l" rtl="0" eaLnBrk="0">
              <a:lnSpc>
                <a:spcPts val="3335"/>
              </a:lnSpc>
            </a:pP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For</a:t>
            </a:r>
            <a:r>
              <a:rPr sz="2700" spc="7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rectangular</a:t>
            </a:r>
            <a:r>
              <a:rPr sz="2700" spc="7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7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prisms</a:t>
            </a:r>
            <a:r>
              <a:rPr sz="2700" spc="7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:</a:t>
            </a:r>
            <a:endParaRPr lang="en-US" altLang="en-US" sz="2700" dirty="0"/>
          </a:p>
          <a:p>
            <a:pPr algn="l" rtl="0" eaLnBrk="0">
              <a:lnSpc>
                <a:spcPct val="115000"/>
              </a:lnSpc>
            </a:pPr>
            <a:endParaRPr lang="en-US" altLang="en-US" sz="1000" dirty="0"/>
          </a:p>
          <a:p>
            <a:pPr algn="l" rtl="0" eaLnBrk="0">
              <a:lnSpc>
                <a:spcPct val="116000"/>
              </a:lnSpc>
            </a:pPr>
            <a:endParaRPr lang="en-US" altLang="en-US" sz="1000" dirty="0"/>
          </a:p>
          <a:p>
            <a:pPr algn="l" rtl="0" eaLnBrk="0">
              <a:lnSpc>
                <a:spcPct val="116000"/>
              </a:lnSpc>
            </a:pPr>
            <a:endParaRPr lang="en-US" altLang="en-US" sz="1000" dirty="0"/>
          </a:p>
          <a:p>
            <a:pPr marL="29845" indent="-17145" algn="l" rtl="0" eaLnBrk="0">
              <a:lnSpc>
                <a:spcPct val="105000"/>
              </a:lnSpc>
              <a:spcBef>
                <a:spcPts val="690"/>
              </a:spcBef>
            </a:pP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=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area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of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the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base</a:t>
            </a:r>
            <a:r>
              <a:rPr sz="2300" spc="36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3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×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</a:t>
            </a:r>
            <a:r>
              <a:rPr sz="2300" spc="7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</a:t>
            </a:r>
            <a:endParaRPr lang="en-US" altLang="en-US" sz="2300" dirty="0"/>
          </a:p>
          <a:p>
            <a:pPr algn="l" rtl="0" eaLnBrk="0">
              <a:lnSpc>
                <a:spcPct val="100000"/>
              </a:lnSpc>
            </a:pPr>
            <a:endParaRPr lang="en-US" altLang="en-US" sz="800" dirty="0"/>
          </a:p>
          <a:p>
            <a:pPr marL="29845" indent="-17145" algn="l" rtl="0" eaLnBrk="0">
              <a:lnSpc>
                <a:spcPct val="105000"/>
              </a:lnSpc>
              <a:spcBef>
                <a:spcPts val="5"/>
              </a:spcBef>
            </a:pP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Volume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=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(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length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×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width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)</a:t>
            </a:r>
            <a:r>
              <a:rPr sz="2300" spc="2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2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×</a:t>
            </a:r>
            <a:r>
              <a:rPr sz="230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300" spc="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heigh</a:t>
            </a:r>
            <a:r>
              <a:rPr sz="2300" spc="7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</a:t>
            </a:r>
            <a:endParaRPr lang="en-US" altLang="en-US" sz="2300" dirty="0"/>
          </a:p>
        </p:txBody>
      </p:sp>
      <p:graphicFrame>
        <p:nvGraphicFramePr>
          <p:cNvPr id="42" name="table 42"/>
          <p:cNvGraphicFramePr>
            <a:graphicFrameLocks noGrp="1"/>
          </p:cNvGraphicFramePr>
          <p:nvPr/>
        </p:nvGraphicFramePr>
        <p:xfrm>
          <a:off x="788796" y="1274152"/>
          <a:ext cx="4507230" cy="1220470"/>
        </p:xfrm>
        <a:graphic>
          <a:graphicData uri="http://schemas.openxmlformats.org/drawingml/2006/table">
            <a:tbl>
              <a:tblPr/>
              <a:tblGrid>
                <a:gridCol w="4507230"/>
              </a:tblGrid>
              <a:tr h="11887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0" dirty="0"/>
                    </a:p>
                    <a:p>
                      <a:pPr marL="814070" algn="l" rtl="0" eaLnBrk="0">
                        <a:lnSpc>
                          <a:spcPts val="4460"/>
                        </a:lnSpc>
                        <a:spcBef>
                          <a:spcPts val="5"/>
                        </a:spcBef>
                      </a:pPr>
                      <a:r>
                        <a:rPr lang="en-US" sz="3200" spc="2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Formula</a:t>
                      </a:r>
                      <a:endParaRPr lang="en-US" sz="3200" dirty="0"/>
                    </a:p>
                  </a:txBody>
                  <a:tcPr marL="0" marR="0" marT="0" marB="0" vert="horz">
                    <a:lnL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9607296" y="4139183"/>
            <a:ext cx="1676400" cy="1728216"/>
          </a:xfrm>
          <a:prstGeom prst="rect">
            <a:avLst/>
          </a:prstGeom>
        </p:spPr>
      </p:pic>
      <p:pic>
        <p:nvPicPr>
          <p:cNvPr id="44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514844" y="4139183"/>
            <a:ext cx="1581911" cy="17282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46" name="table 4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84541" y="3060877"/>
          <a:ext cx="9422765" cy="3304540"/>
        </p:xfrm>
        <a:graphic>
          <a:graphicData uri="http://schemas.openxmlformats.org/drawingml/2006/table">
            <a:tbl>
              <a:tblPr/>
              <a:tblGrid>
                <a:gridCol w="4711700"/>
                <a:gridCol w="4711065"/>
              </a:tblGrid>
              <a:tr h="1073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" dirty="0"/>
                    </a:p>
                    <a:p>
                      <a:pPr marL="897890" indent="711200" algn="l" rtl="0" eaLnBrk="0">
                        <a:lnSpc>
                          <a:spcPct val="107000"/>
                        </a:lnSpc>
                      </a:pP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Unit</a:t>
                      </a:r>
                      <a:r>
                        <a:rPr sz="3200" spc="8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of              </a:t>
                      </a:r>
                      <a:r>
                        <a:rPr lang="en-US"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Measurement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AFB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5000"/>
                        </a:lnSpc>
                      </a:pPr>
                      <a:endParaRPr lang="en-US" altLang="en-US" sz="200" dirty="0"/>
                    </a:p>
                    <a:p>
                      <a:pPr marL="704850" algn="l" rtl="0" eaLnBrk="0">
                        <a:lnSpc>
                          <a:spcPts val="4460"/>
                        </a:lnSpc>
                        <a:spcBef>
                          <a:spcPts val="0"/>
                        </a:spcBef>
                      </a:pP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Unit</a:t>
                      </a:r>
                      <a:r>
                        <a:rPr sz="3200" spc="4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of</a:t>
                      </a:r>
                      <a:r>
                        <a:rPr sz="3200" spc="4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Volume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AFB5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200" dirty="0"/>
                    </a:p>
                    <a:p>
                      <a:pPr marL="1781810" algn="l" rtl="0" eaLnBrk="0">
                        <a:lnSpc>
                          <a:spcPts val="4260"/>
                        </a:lnSpc>
                        <a:spcBef>
                          <a:spcPts val="0"/>
                        </a:spcBef>
                      </a:pPr>
                      <a:r>
                        <a:rPr sz="32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inc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hes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200" dirty="0"/>
                    </a:p>
                    <a:p>
                      <a:pPr marL="615950" algn="l" rtl="0" eaLnBrk="0">
                        <a:lnSpc>
                          <a:spcPts val="4260"/>
                        </a:lnSpc>
                        <a:spcBef>
                          <a:spcPts val="0"/>
                        </a:spcBef>
                      </a:pP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cubic</a:t>
                      </a:r>
                      <a:r>
                        <a:rPr sz="3200" spc="4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inches</a:t>
                      </a:r>
                      <a:r>
                        <a:rPr sz="3200" spc="4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3200" spc="4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in</a:t>
                      </a:r>
                      <a:r>
                        <a:rPr sz="3100" spc="400" baseline="300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3</a:t>
                      </a:r>
                      <a:endParaRPr lang="en-US" altLang="en-US" sz="201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200" dirty="0"/>
                    </a:p>
                    <a:p>
                      <a:pPr marL="1987550" algn="l" rtl="0" eaLnBrk="0">
                        <a:lnSpc>
                          <a:spcPts val="4260"/>
                        </a:lnSpc>
                        <a:spcBef>
                          <a:spcPts val="0"/>
                        </a:spcBef>
                      </a:pPr>
                      <a:r>
                        <a:rPr sz="320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fee</a:t>
                      </a:r>
                      <a:r>
                        <a:rPr sz="320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200" dirty="0"/>
                    </a:p>
                    <a:p>
                      <a:pPr marL="865505" algn="l" rtl="0" eaLnBrk="0">
                        <a:lnSpc>
                          <a:spcPts val="4260"/>
                        </a:lnSpc>
                        <a:spcBef>
                          <a:spcPts val="0"/>
                        </a:spcBef>
                      </a:pP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cubic</a:t>
                      </a:r>
                      <a:r>
                        <a:rPr sz="3200" spc="5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feet</a:t>
                      </a:r>
                      <a:r>
                        <a:rPr sz="3200" spc="5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3200" spc="5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ft</a:t>
                      </a:r>
                      <a:r>
                        <a:rPr sz="3100" spc="550" baseline="300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3</a:t>
                      </a:r>
                      <a:endParaRPr lang="en-US" altLang="en-US" sz="201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200" dirty="0"/>
                    </a:p>
                    <a:p>
                      <a:pPr marL="1266190" algn="l" rtl="0" eaLnBrk="0">
                        <a:lnSpc>
                          <a:spcPts val="4460"/>
                        </a:lnSpc>
                        <a:spcBef>
                          <a:spcPts val="0"/>
                        </a:spcBef>
                      </a:pPr>
                      <a:r>
                        <a:rPr sz="320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centimeter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</a:t>
                      </a:r>
                      <a:endParaRPr lang="en-US" altLang="en-US" sz="32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</a:pPr>
                      <a:endParaRPr lang="en-US" altLang="en-US" sz="100" dirty="0"/>
                    </a:p>
                    <a:p>
                      <a:pPr marL="2005330" indent="-1581150" algn="l" rtl="0" eaLnBrk="0">
                        <a:lnSpc>
                          <a:spcPct val="107000"/>
                        </a:lnSpc>
                      </a:pP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cubic</a:t>
                      </a:r>
                      <a:r>
                        <a:rPr sz="3200" spc="9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centimeters</a:t>
                      </a:r>
                      <a:r>
                        <a:rPr sz="3200" spc="9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</a:t>
                      </a:r>
                      <a:r>
                        <a:rPr sz="3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cm</a:t>
                      </a:r>
                      <a:r>
                        <a:rPr sz="3100" spc="200" baseline="240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3</a:t>
                      </a:r>
                      <a:endParaRPr lang="en-US" altLang="en-US" sz="2015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7" name="table 47"/>
          <p:cNvGraphicFramePr>
            <a:graphicFrameLocks noGrp="1"/>
          </p:cNvGraphicFramePr>
          <p:nvPr/>
        </p:nvGraphicFramePr>
        <p:xfrm>
          <a:off x="2215260" y="1146055"/>
          <a:ext cx="7760969" cy="1266190"/>
        </p:xfrm>
        <a:graphic>
          <a:graphicData uri="http://schemas.openxmlformats.org/drawingml/2006/table">
            <a:tbl>
              <a:tblPr/>
              <a:tblGrid>
                <a:gridCol w="7760969"/>
              </a:tblGrid>
              <a:tr h="12280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"/>
                        </a:lnSpc>
                      </a:pPr>
                      <a:endParaRPr lang="en-US" altLang="en-US" sz="100" dirty="0"/>
                    </a:p>
                    <a:p>
                      <a:pPr marL="318135" algn="l" rtl="0" eaLnBrk="0">
                        <a:lnSpc>
                          <a:spcPct val="100000"/>
                        </a:lnSpc>
                      </a:pP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When</a:t>
                      </a:r>
                      <a:r>
                        <a:rPr lang="en-US"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specific</a:t>
                      </a:r>
                      <a:r>
                        <a:rPr lang="en-US"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unit</a:t>
                      </a:r>
                      <a:r>
                        <a:rPr lang="en-US"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measurements</a:t>
                      </a:r>
                      <a:r>
                        <a:rPr lang="en-US"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are</a:t>
                      </a:r>
                      <a:r>
                        <a:rPr lang="en-US"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provided</a:t>
                      </a:r>
                      <a:r>
                        <a:rPr sz="2500" spc="121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, </a:t>
                      </a:r>
                      <a:r>
                        <a:rPr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the</a:t>
                      </a:r>
                      <a:r>
                        <a:rPr lang="en-US"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volume</a:t>
                      </a:r>
                      <a:r>
                        <a:rPr lang="en-US"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is</a:t>
                      </a:r>
                      <a:r>
                        <a:rPr lang="en-US"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labeled</a:t>
                      </a:r>
                      <a:r>
                        <a:rPr lang="en-US" sz="25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2600" spc="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accordingly</a:t>
                      </a:r>
                      <a:r>
                        <a:rPr sz="2600" spc="1650" dirty="0">
                          <a:solidFill>
                            <a:srgbClr val="26262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.</a:t>
                      </a:r>
                      <a:endParaRPr lang="en-US" altLang="en-US" sz="2600" dirty="0"/>
                    </a:p>
                  </a:txBody>
                  <a:tcPr marL="0" marR="0" marT="0" marB="0" vert="horz">
                    <a:lnL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8e0310d6-0f08-47d0-b0ae-d76969373d88}"/>
</p:tagLst>
</file>

<file path=ppt/tags/tag2.xml><?xml version="1.0" encoding="utf-8"?>
<p:tagLst xmlns:p="http://schemas.openxmlformats.org/presentationml/2006/main">
  <p:tag name="KSO_WPP_MARK_KEY" val="3f06f6dc-645a-42a1-966b-a96bba4eab6e"/>
  <p:tag name="COMMONDATA" val="eyJoZGlkIjoiZmM1YTc0MWY5OGUzMDI2YThjNTJjZDBiOTQ4YTIyOWY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1911</Words>
  <Application>WPS 演示</Application>
  <PresentationFormat/>
  <Paragraphs>89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Arial</vt:lpstr>
      <vt:lpstr>微软雅黑</vt:lpstr>
      <vt:lpstr>Calibri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</cp:lastModifiedBy>
  <cp:revision>1</cp:revision>
  <dcterms:created xsi:type="dcterms:W3CDTF">2022-11-06T09:56:31Z</dcterms:created>
  <dcterms:modified xsi:type="dcterms:W3CDTF">2022-11-06T09:56:31Z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wqlLaW5nc29mdCBQREYgdG8gV1BTIDgw</vt:lpwstr>
  </property>
  <property fmtid="{D5CDD505-2E9C-101B-9397-08002B2CF9AE}" pid="3" name="Created">
    <vt:filetime>2022-11-05T12:02:01Z</vt:filetime>
  </property>
  <property fmtid="{D5CDD505-2E9C-101B-9397-08002B2CF9AE}" pid="4" name="ICV">
    <vt:lpwstr>02E4A809B6A84BC6A190A26CA47F6FB8</vt:lpwstr>
  </property>
  <property fmtid="{D5CDD505-2E9C-101B-9397-08002B2CF9AE}" pid="5" name="KSOProductBuildVer">
    <vt:lpwstr>2052-11.1.0.12598</vt:lpwstr>
  </property>
</Properties>
</file>