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custDataLst>
    <p:tags r:id="rId1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gs" Target="tags/tag2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hyperlink" Target="https://www.nctm.org/Classroom-Resources/Illuminations/Interactives/Cubes/" TargetMode="External"/><Relationship Id="rId1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14.jpeg"/><Relationship Id="rId3" Type="http://schemas.openxmlformats.org/officeDocument/2006/relationships/image" Target="../media/image13.jpeg"/><Relationship Id="rId2" Type="http://schemas.openxmlformats.org/officeDocument/2006/relationships/tags" Target="../tags/tag1.xml"/><Relationship Id="rId1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9BAFB5">
              <a:alpha val="100000"/>
            </a:srgbClr>
          </a:solidFill>
          <a:ln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grpSp>
        <p:nvGrpSpPr>
          <p:cNvPr id="3" name="group 2"/>
          <p:cNvGrpSpPr/>
          <p:nvPr/>
        </p:nvGrpSpPr>
        <p:grpSpPr>
          <a:xfrm rot="21600000">
            <a:off x="1581150" y="2367698"/>
            <a:ext cx="9029700" cy="1684020"/>
            <a:chOff x="0" y="0"/>
            <a:chExt cx="9029700" cy="1684020"/>
          </a:xfrm>
        </p:grpSpPr>
        <p:pic>
          <p:nvPicPr>
            <p:cNvPr id="4" name="picture 2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 rot="21600000">
              <a:off x="0" y="0"/>
              <a:ext cx="9029700" cy="1684020"/>
            </a:xfrm>
            <a:prstGeom prst="rect">
              <a:avLst/>
            </a:prstGeom>
          </p:spPr>
        </p:pic>
        <p:sp>
          <p:nvSpPr>
            <p:cNvPr id="5" name="textbox 3"/>
            <p:cNvSpPr/>
            <p:nvPr/>
          </p:nvSpPr>
          <p:spPr>
            <a:xfrm>
              <a:off x="-12700" y="-12700"/>
              <a:ext cx="9055100" cy="1823085"/>
            </a:xfrm>
            <a:prstGeom prst="rect">
              <a:avLst/>
            </a:prstGeom>
          </p:spPr>
          <p:txBody>
            <a:bodyPr vert="horz" wrap="square" lIns="0" tIns="0" rIns="0" bIns="0"/>
            <a:lstStyle/>
            <a:p>
              <a:pPr algn="l" rtl="0" eaLnBrk="0">
                <a:lnSpc>
                  <a:spcPct val="101000"/>
                </a:lnSpc>
              </a:pPr>
              <a:endParaRPr lang="en-US" altLang="en-US" sz="1000" dirty="0"/>
            </a:p>
            <a:p>
              <a:pPr algn="l" rtl="0" eaLnBrk="0">
                <a:lnSpc>
                  <a:spcPct val="101000"/>
                </a:lnSpc>
              </a:pPr>
              <a:endParaRPr lang="en-US" altLang="en-US" sz="1000" dirty="0"/>
            </a:p>
            <a:p>
              <a:pPr algn="l" rtl="0" eaLnBrk="0">
                <a:lnSpc>
                  <a:spcPct val="102000"/>
                </a:lnSpc>
              </a:pPr>
              <a:endParaRPr lang="en-US" altLang="en-US" sz="1000" dirty="0"/>
            </a:p>
            <a:p>
              <a:pPr marL="488315" algn="l" rtl="0" eaLnBrk="0">
                <a:lnSpc>
                  <a:spcPts val="5540"/>
                </a:lnSpc>
                <a:spcBef>
                  <a:spcPts val="5"/>
                </a:spcBef>
              </a:pPr>
              <a:r>
                <a:rPr lang="en-US" sz="3900" spc="0" dirty="0">
                  <a:solidFill>
                    <a:srgbClr val="262626">
                      <a:alpha val="100000"/>
                    </a:srgbClr>
                  </a:solidFill>
                  <a:latin typeface="Arial" panose="020B0604020202020204"/>
                  <a:ea typeface="Arial" panose="020B0604020202020204"/>
                  <a:cs typeface="Arial" panose="020B0604020202020204"/>
                </a:rPr>
                <a:t> </a:t>
              </a:r>
              <a:r>
                <a:rPr sz="3900" spc="0" dirty="0">
                  <a:solidFill>
                    <a:srgbClr val="262626">
                      <a:alpha val="100000"/>
                    </a:srgbClr>
                  </a:solidFill>
                  <a:latin typeface="Arial" panose="020B0604020202020204"/>
                  <a:ea typeface="Arial" panose="020B0604020202020204"/>
                  <a:cs typeface="Arial" panose="020B0604020202020204"/>
                </a:rPr>
                <a:t>Volume</a:t>
              </a:r>
              <a:r>
                <a:rPr sz="3900" spc="1680" dirty="0">
                  <a:solidFill>
                    <a:srgbClr val="262626">
                      <a:alpha val="100000"/>
                    </a:srgbClr>
                  </a:solidFill>
                  <a:latin typeface="Arial" panose="020B0604020202020204"/>
                  <a:ea typeface="Arial" panose="020B0604020202020204"/>
                  <a:cs typeface="Arial" panose="020B0604020202020204"/>
                </a:rPr>
                <a:t> </a:t>
              </a:r>
              <a:r>
                <a:rPr sz="3900" spc="0" dirty="0">
                  <a:solidFill>
                    <a:srgbClr val="262626">
                      <a:alpha val="100000"/>
                    </a:srgbClr>
                  </a:solidFill>
                  <a:latin typeface="Arial" panose="020B0604020202020204"/>
                  <a:ea typeface="Arial" panose="020B0604020202020204"/>
                  <a:cs typeface="Arial" panose="020B0604020202020204"/>
                </a:rPr>
                <a:t>of</a:t>
              </a:r>
              <a:r>
                <a:rPr sz="3900" spc="1680" dirty="0">
                  <a:solidFill>
                    <a:srgbClr val="262626">
                      <a:alpha val="100000"/>
                    </a:srgbClr>
                  </a:solidFill>
                  <a:latin typeface="Arial" panose="020B0604020202020204"/>
                  <a:ea typeface="Arial" panose="020B0604020202020204"/>
                  <a:cs typeface="Arial" panose="020B0604020202020204"/>
                </a:rPr>
                <a:t> </a:t>
              </a:r>
              <a:r>
                <a:rPr sz="3900" spc="0" dirty="0">
                  <a:solidFill>
                    <a:srgbClr val="262626">
                      <a:alpha val="100000"/>
                    </a:srgbClr>
                  </a:solidFill>
                  <a:latin typeface="Arial" panose="020B0604020202020204"/>
                  <a:ea typeface="Arial" panose="020B0604020202020204"/>
                  <a:cs typeface="Arial" panose="020B0604020202020204"/>
                </a:rPr>
                <a:t>a</a:t>
              </a:r>
              <a:r>
                <a:rPr sz="3900" spc="1680" dirty="0">
                  <a:solidFill>
                    <a:srgbClr val="262626">
                      <a:alpha val="100000"/>
                    </a:srgbClr>
                  </a:solidFill>
                  <a:latin typeface="Arial" panose="020B0604020202020204"/>
                  <a:ea typeface="Arial" panose="020B0604020202020204"/>
                  <a:cs typeface="Arial" panose="020B0604020202020204"/>
                </a:rPr>
                <a:t> </a:t>
              </a:r>
              <a:r>
                <a:rPr sz="3900" spc="0" dirty="0">
                  <a:solidFill>
                    <a:srgbClr val="262626">
                      <a:alpha val="100000"/>
                    </a:srgbClr>
                  </a:solidFill>
                  <a:latin typeface="Arial" panose="020B0604020202020204"/>
                  <a:ea typeface="Arial" panose="020B0604020202020204"/>
                  <a:cs typeface="Arial" panose="020B0604020202020204"/>
                </a:rPr>
                <a:t>Rectangular</a:t>
              </a:r>
              <a:r>
                <a:rPr sz="3900" spc="1680" dirty="0">
                  <a:solidFill>
                    <a:srgbClr val="262626">
                      <a:alpha val="100000"/>
                    </a:srgbClr>
                  </a:solidFill>
                  <a:latin typeface="Arial" panose="020B0604020202020204"/>
                  <a:ea typeface="Arial" panose="020B0604020202020204"/>
                  <a:cs typeface="Arial" panose="020B0604020202020204"/>
                </a:rPr>
                <a:t> </a:t>
              </a:r>
              <a:r>
                <a:rPr sz="3900" spc="0" dirty="0">
                  <a:solidFill>
                    <a:srgbClr val="262626">
                      <a:alpha val="100000"/>
                    </a:srgbClr>
                  </a:solidFill>
                  <a:latin typeface="Arial" panose="020B0604020202020204"/>
                  <a:ea typeface="Arial" panose="020B0604020202020204"/>
                  <a:cs typeface="Arial" panose="020B0604020202020204"/>
                </a:rPr>
                <a:t>Prism</a:t>
              </a:r>
              <a:endParaRPr lang="en-US" altLang="en-US" sz="3900" dirty="0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21600000"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5"/>
          <p:cNvSpPr/>
          <p:nvPr/>
        </p:nvSpPr>
        <p:spPr>
          <a:xfrm>
            <a:off x="1341915" y="2033745"/>
            <a:ext cx="9260840" cy="1069339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78000"/>
              </a:lnSpc>
            </a:pPr>
            <a:endParaRPr lang="en-US" altLang="en-US" sz="100" dirty="0"/>
          </a:p>
          <a:p>
            <a:pPr marL="243840" indent="-231140" algn="l" rtl="0" eaLnBrk="0">
              <a:lnSpc>
                <a:spcPct val="100000"/>
              </a:lnSpc>
            </a:pPr>
            <a:r>
              <a:rPr sz="2000" spc="300" dirty="0">
                <a:solidFill>
                  <a:srgbClr val="9BAFB5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•</a:t>
            </a:r>
            <a:r>
              <a:rPr sz="2000" spc="300" dirty="0">
                <a:solidFill>
                  <a:srgbClr val="9BAFB5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000" spc="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A</a:t>
            </a:r>
            <a:r>
              <a:rPr sz="2000" spc="30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000" spc="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prism</a:t>
            </a:r>
            <a:r>
              <a:rPr sz="2000" spc="30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000" spc="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is</a:t>
            </a:r>
            <a:r>
              <a:rPr sz="2000" spc="30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000" spc="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a</a:t>
            </a:r>
            <a:r>
              <a:rPr sz="2000" spc="30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000" spc="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solid</a:t>
            </a:r>
            <a:r>
              <a:rPr sz="2000" spc="30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000" spc="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object</a:t>
            </a:r>
            <a:r>
              <a:rPr sz="2000" spc="30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000" spc="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that</a:t>
            </a:r>
            <a:r>
              <a:rPr sz="2000" spc="30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000" spc="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has</a:t>
            </a:r>
            <a:r>
              <a:rPr sz="2000" spc="30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000" spc="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parallel</a:t>
            </a:r>
            <a:r>
              <a:rPr sz="2000" spc="30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000" spc="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and</a:t>
            </a:r>
            <a:r>
              <a:rPr sz="2000" spc="30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000" spc="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congruent</a:t>
            </a:r>
            <a:r>
              <a:rPr sz="2000" spc="30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000" spc="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bases</a:t>
            </a:r>
            <a:r>
              <a:rPr sz="2000" spc="30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000" spc="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that</a:t>
            </a:r>
            <a:r>
              <a:rPr sz="2000" spc="30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000" spc="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are</a:t>
            </a:r>
            <a:r>
              <a:rPr sz="2000" spc="25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000" spc="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both</a:t>
            </a:r>
            <a:r>
              <a:rPr sz="2000" spc="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000" spc="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polygons</a:t>
            </a:r>
            <a:r>
              <a:rPr sz="2000" spc="29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.</a:t>
            </a:r>
            <a:endParaRPr lang="en-US" altLang="en-US" sz="2000" dirty="0"/>
          </a:p>
          <a:p>
            <a:pPr algn="l" rtl="0" eaLnBrk="0">
              <a:lnSpc>
                <a:spcPct val="104000"/>
              </a:lnSpc>
            </a:pPr>
            <a:endParaRPr lang="en-US" altLang="en-US" sz="800" dirty="0"/>
          </a:p>
          <a:p>
            <a:pPr algn="l" rtl="0" eaLnBrk="0">
              <a:lnSpc>
                <a:spcPct val="7000"/>
              </a:lnSpc>
            </a:pPr>
            <a:endParaRPr lang="en-US" altLang="en-US" sz="100" dirty="0"/>
          </a:p>
          <a:p>
            <a:pPr marL="12700" algn="l" rtl="0" eaLnBrk="0">
              <a:lnSpc>
                <a:spcPts val="2415"/>
              </a:lnSpc>
            </a:pPr>
            <a:r>
              <a:rPr sz="2000" spc="190" dirty="0">
                <a:solidFill>
                  <a:srgbClr val="9BAFB5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•</a:t>
            </a:r>
            <a:r>
              <a:rPr sz="2000" spc="190" dirty="0">
                <a:solidFill>
                  <a:srgbClr val="9BAFB5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 </a:t>
            </a:r>
            <a:r>
              <a:rPr sz="2000" spc="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Prisms</a:t>
            </a:r>
            <a:r>
              <a:rPr sz="2000" spc="19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000" spc="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are</a:t>
            </a:r>
            <a:r>
              <a:rPr sz="2000" spc="19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000" spc="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named</a:t>
            </a:r>
            <a:r>
              <a:rPr sz="2000" spc="19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000" spc="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for</a:t>
            </a:r>
            <a:r>
              <a:rPr sz="2000" spc="19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000" spc="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the</a:t>
            </a:r>
            <a:r>
              <a:rPr sz="2000" spc="19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000" spc="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shape</a:t>
            </a:r>
            <a:r>
              <a:rPr sz="2000" spc="19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000" spc="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of</a:t>
            </a:r>
            <a:r>
              <a:rPr sz="2000" spc="19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000" spc="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the</a:t>
            </a:r>
            <a:r>
              <a:rPr sz="2000" spc="19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000" spc="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base</a:t>
            </a:r>
            <a:r>
              <a:rPr sz="2000" spc="13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.</a:t>
            </a:r>
            <a:endParaRPr lang="en-US" altLang="en-US" sz="2000" dirty="0"/>
          </a:p>
        </p:txBody>
      </p:sp>
      <p:graphicFrame>
        <p:nvGraphicFramePr>
          <p:cNvPr id="6" name="table 6"/>
          <p:cNvGraphicFramePr>
            <a:graphicFrameLocks noGrp="1"/>
          </p:cNvGraphicFramePr>
          <p:nvPr/>
        </p:nvGraphicFramePr>
        <p:xfrm>
          <a:off x="2215260" y="451548"/>
          <a:ext cx="7760969" cy="1220470"/>
        </p:xfrm>
        <a:graphic>
          <a:graphicData uri="http://schemas.openxmlformats.org/drawingml/2006/table">
            <a:tbl>
              <a:tblPr/>
              <a:tblGrid>
                <a:gridCol w="7760969"/>
              </a:tblGrid>
              <a:tr h="120777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94000"/>
                        </a:lnSpc>
                      </a:pPr>
                      <a:endParaRPr lang="en-US" altLang="en-US" sz="1000" dirty="0"/>
                    </a:p>
                    <a:p>
                      <a:pPr marL="419100" algn="l" rtl="0" eaLnBrk="0">
                        <a:lnSpc>
                          <a:spcPts val="3860"/>
                        </a:lnSpc>
                        <a:spcBef>
                          <a:spcPts val="5"/>
                        </a:spcBef>
                      </a:pPr>
                      <a:r>
                        <a:rPr lang="en-US" sz="3200" spc="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 </a:t>
                      </a:r>
                      <a:r>
                        <a:rPr sz="3200" spc="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What</a:t>
                      </a:r>
                      <a:r>
                        <a:rPr sz="3200" spc="103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 </a:t>
                      </a:r>
                      <a:r>
                        <a:rPr sz="3200" spc="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do</a:t>
                      </a:r>
                      <a:r>
                        <a:rPr sz="3200" spc="103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 </a:t>
                      </a:r>
                      <a:r>
                        <a:rPr sz="3200" spc="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we</a:t>
                      </a:r>
                      <a:r>
                        <a:rPr sz="3200" spc="103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 </a:t>
                      </a:r>
                      <a:r>
                        <a:rPr sz="3200" spc="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know</a:t>
                      </a:r>
                      <a:r>
                        <a:rPr sz="3200" spc="103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 </a:t>
                      </a:r>
                      <a:r>
                        <a:rPr sz="3200" spc="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about</a:t>
                      </a:r>
                      <a:r>
                        <a:rPr sz="3200" spc="103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 </a:t>
                      </a:r>
                      <a:r>
                        <a:rPr sz="3200" spc="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prisms</a:t>
                      </a:r>
                      <a:r>
                        <a:rPr sz="3200" spc="100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?</a:t>
                      </a:r>
                      <a:endParaRPr lang="en-US" altLang="en-US" sz="3200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7" name="textbox 7"/>
          <p:cNvSpPr/>
          <p:nvPr/>
        </p:nvSpPr>
        <p:spPr>
          <a:xfrm>
            <a:off x="6599555" y="3103245"/>
            <a:ext cx="4228465" cy="39814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lang="en-US" altLang="en-US" sz="100" dirty="0"/>
          </a:p>
          <a:p>
            <a:pPr marL="12700" algn="l" rtl="0" eaLnBrk="0">
              <a:lnSpc>
                <a:spcPts val="2095"/>
              </a:lnSpc>
            </a:pPr>
            <a:r>
              <a:rPr sz="1700" spc="52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- </a:t>
            </a:r>
            <a:r>
              <a:rPr sz="1700" spc="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Triangular</a:t>
            </a:r>
            <a:r>
              <a:rPr sz="1700" spc="52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1700" spc="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Prism</a:t>
            </a:r>
            <a:r>
              <a:rPr sz="1700" spc="52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(</a:t>
            </a:r>
            <a:r>
              <a:rPr sz="1700" spc="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has</a:t>
            </a:r>
            <a:r>
              <a:rPr sz="1700" spc="51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1700" spc="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triangular</a:t>
            </a:r>
            <a:r>
              <a:rPr lang="en-US" sz="1700" spc="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bases)</a:t>
            </a:r>
            <a:endParaRPr lang="en-US" sz="1700" spc="0" dirty="0">
              <a:solidFill>
                <a:srgbClr val="262626">
                  <a:alpha val="100000"/>
                </a:srgbClr>
              </a:solidFill>
              <a:latin typeface="Arial" panose="020B0604020202020204"/>
              <a:ea typeface="Arial" panose="020B0604020202020204"/>
              <a:cs typeface="Arial" panose="020B0604020202020204"/>
            </a:endParaRPr>
          </a:p>
        </p:txBody>
      </p:sp>
      <p:pic>
        <p:nvPicPr>
          <p:cNvPr id="8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7933690" y="3501390"/>
            <a:ext cx="1560195" cy="1837690"/>
          </a:xfrm>
          <a:prstGeom prst="rect">
            <a:avLst/>
          </a:prstGeom>
        </p:spPr>
      </p:pic>
      <p:sp>
        <p:nvSpPr>
          <p:cNvPr id="9" name="textbox 9"/>
          <p:cNvSpPr/>
          <p:nvPr/>
        </p:nvSpPr>
        <p:spPr>
          <a:xfrm>
            <a:off x="1341958" y="3103105"/>
            <a:ext cx="5036184" cy="572769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34000"/>
              </a:lnSpc>
            </a:pPr>
            <a:endParaRPr lang="en-US" altLang="en-US" sz="100" dirty="0"/>
          </a:p>
          <a:p>
            <a:pPr marL="12700" indent="302260" algn="l" rtl="0" eaLnBrk="0">
              <a:lnSpc>
                <a:spcPct val="107000"/>
              </a:lnSpc>
            </a:pPr>
            <a:r>
              <a:rPr sz="1700" spc="49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-</a:t>
            </a:r>
            <a:r>
              <a:rPr sz="1700" spc="49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1700" spc="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Rectangular</a:t>
            </a:r>
            <a:r>
              <a:rPr sz="1700" spc="49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1700" spc="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prism</a:t>
            </a:r>
            <a:r>
              <a:rPr sz="1700" spc="49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1700" spc="49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(</a:t>
            </a:r>
            <a:r>
              <a:rPr sz="1700" spc="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has</a:t>
            </a:r>
            <a:r>
              <a:rPr sz="1700" spc="49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1700" spc="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rectangular</a:t>
            </a:r>
            <a:r>
              <a:rPr sz="1700" spc="49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1700" spc="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bases</a:t>
            </a:r>
            <a:r>
              <a:rPr sz="1700" spc="48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)</a:t>
            </a:r>
            <a:r>
              <a:rPr sz="1700" spc="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endParaRPr lang="en-US" altLang="en-US" sz="1700" dirty="0"/>
          </a:p>
        </p:txBody>
      </p:sp>
      <p:pic>
        <p:nvPicPr>
          <p:cNvPr id="10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600000">
            <a:off x="3113836" y="3572484"/>
            <a:ext cx="1131214" cy="169564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/>
          <p:nvPr/>
        </p:nvGrpSpPr>
        <p:grpSpPr>
          <a:xfrm rot="21600000"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path"/>
            <p:cNvSpPr/>
            <p:nvPr/>
          </p:nvSpPr>
          <p:spPr>
            <a:xfrm>
              <a:off x="0" y="0"/>
              <a:ext cx="12192000" cy="6858000"/>
            </a:xfrm>
            <a:custGeom>
              <a:avLst/>
              <a:gdLst/>
              <a:ahLst/>
              <a:cxnLst/>
              <a:rect l="0" t="0" r="0" b="0"/>
              <a:pathLst>
                <a:path w="19200" h="10800">
                  <a:moveTo>
                    <a:pt x="0" y="0"/>
                  </a:moveTo>
                  <a:lnTo>
                    <a:pt x="19200" y="0"/>
                  </a:lnTo>
                  <a:lnTo>
                    <a:pt x="19200" y="10800"/>
                  </a:lnTo>
                  <a:lnTo>
                    <a:pt x="0" y="10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BAFB5">
                <a:alpha val="100000"/>
              </a:srgbClr>
            </a:solidFill>
            <a:ln cap="flat">
              <a:noFill/>
              <a:prstDash val="solid"/>
              <a:miter lim="0"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  <p:sp>
          <p:nvSpPr>
            <p:cNvPr id="12" name="path"/>
            <p:cNvSpPr/>
            <p:nvPr/>
          </p:nvSpPr>
          <p:spPr>
            <a:xfrm>
              <a:off x="6096000" y="0"/>
              <a:ext cx="6096000" cy="6858000"/>
            </a:xfrm>
            <a:custGeom>
              <a:avLst/>
              <a:gdLst/>
              <a:ahLst/>
              <a:cxnLst/>
              <a:rect l="0" t="0" r="0" b="0"/>
              <a:pathLst>
                <a:path w="9600" h="10800">
                  <a:moveTo>
                    <a:pt x="0" y="0"/>
                  </a:moveTo>
                  <a:lnTo>
                    <a:pt x="9600" y="0"/>
                  </a:lnTo>
                  <a:lnTo>
                    <a:pt x="9600" y="10800"/>
                  </a:lnTo>
                  <a:lnTo>
                    <a:pt x="0" y="10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>
                <a:alpha val="100000"/>
              </a:srgbClr>
            </a:solidFill>
            <a:ln cap="flat">
              <a:noFill/>
              <a:prstDash val="solid"/>
              <a:miter lim="0"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</p:grpSp>
      <p:graphicFrame>
        <p:nvGraphicFramePr>
          <p:cNvPr id="13" name="table 13"/>
          <p:cNvGraphicFramePr>
            <a:graphicFrameLocks noGrp="1"/>
          </p:cNvGraphicFramePr>
          <p:nvPr/>
        </p:nvGraphicFramePr>
        <p:xfrm>
          <a:off x="294373" y="2370874"/>
          <a:ext cx="5661659" cy="1677035"/>
        </p:xfrm>
        <a:graphic>
          <a:graphicData uri="http://schemas.openxmlformats.org/drawingml/2006/table">
            <a:tbl>
              <a:tblPr/>
              <a:tblGrid>
                <a:gridCol w="5661659"/>
              </a:tblGrid>
              <a:tr h="163893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1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11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6000"/>
                        </a:lnSpc>
                      </a:pPr>
                      <a:endParaRPr lang="en-US" altLang="en-US" sz="100" dirty="0"/>
                    </a:p>
                    <a:p>
                      <a:pPr marL="2378075" indent="-1922780" algn="l" rtl="0" eaLnBrk="0">
                        <a:lnSpc>
                          <a:spcPct val="98000"/>
                        </a:lnSpc>
                      </a:pPr>
                      <a:r>
                        <a:rPr lang="en-US" sz="2900" spc="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 </a:t>
                      </a:r>
                      <a:r>
                        <a:rPr sz="2900" spc="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Are</a:t>
                      </a:r>
                      <a:r>
                        <a:rPr sz="2900" spc="108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 </a:t>
                      </a:r>
                      <a:r>
                        <a:rPr sz="2900" spc="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they</a:t>
                      </a:r>
                      <a:r>
                        <a:rPr sz="2900" spc="108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 </a:t>
                      </a:r>
                      <a:r>
                        <a:rPr sz="2900" spc="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prisms</a:t>
                      </a:r>
                      <a:r>
                        <a:rPr sz="2900" spc="108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 </a:t>
                      </a:r>
                      <a:r>
                        <a:rPr sz="2900" spc="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or</a:t>
                      </a:r>
                      <a:r>
                        <a:rPr sz="2900" spc="108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 </a:t>
                      </a:r>
                      <a:r>
                        <a:rPr sz="2900" spc="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not</a:t>
                      </a:r>
                      <a:r>
                        <a:rPr sz="2900" spc="102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?</a:t>
                      </a:r>
                      <a:r>
                        <a:rPr sz="2900" spc="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    </a:t>
                      </a:r>
                      <a:r>
                        <a:rPr sz="2900" spc="-2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Wh</a:t>
                      </a:r>
                      <a:r>
                        <a:rPr sz="2900" spc="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y</a:t>
                      </a:r>
                      <a:r>
                        <a:rPr sz="2900" spc="-2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?</a:t>
                      </a:r>
                      <a:endParaRPr lang="en-US" altLang="en-US" sz="2900" dirty="0"/>
                    </a:p>
                  </a:txBody>
                  <a:tcPr marL="0" marR="0" marT="0" marB="0" vert="horz">
                    <a:lnL w="3810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14" name="picture 1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21600000">
            <a:off x="9375647" y="118871"/>
            <a:ext cx="2194559" cy="2420111"/>
          </a:xfrm>
          <a:prstGeom prst="rect">
            <a:avLst/>
          </a:prstGeom>
        </p:spPr>
      </p:pic>
      <p:pic>
        <p:nvPicPr>
          <p:cNvPr id="15" name="pictur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6632447" y="83819"/>
            <a:ext cx="1973580" cy="2456688"/>
          </a:xfrm>
          <a:prstGeom prst="rect">
            <a:avLst/>
          </a:prstGeom>
        </p:spPr>
      </p:pic>
      <p:pic>
        <p:nvPicPr>
          <p:cNvPr id="16" name="picture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93840" y="3529330"/>
            <a:ext cx="1882140" cy="2338070"/>
          </a:xfrm>
          <a:prstGeom prst="rect">
            <a:avLst/>
          </a:prstGeom>
        </p:spPr>
      </p:pic>
      <p:sp>
        <p:nvSpPr>
          <p:cNvPr id="20" name="textbox 20"/>
          <p:cNvSpPr/>
          <p:nvPr/>
        </p:nvSpPr>
        <p:spPr>
          <a:xfrm>
            <a:off x="9993630" y="2688882"/>
            <a:ext cx="1364614" cy="840739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lang="en-US" altLang="en-US" sz="100" dirty="0"/>
          </a:p>
          <a:p>
            <a:pPr marL="67310" algn="l" rtl="0" eaLnBrk="0">
              <a:lnSpc>
                <a:spcPts val="2095"/>
              </a:lnSpc>
            </a:pPr>
            <a:r>
              <a:rPr sz="1700" spc="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Not</a:t>
            </a:r>
            <a:r>
              <a:rPr sz="1700" spc="50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1700" spc="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a</a:t>
            </a:r>
            <a:r>
              <a:rPr sz="1700" spc="49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1700" spc="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prism</a:t>
            </a:r>
            <a:endParaRPr lang="en-US" altLang="en-US" sz="1700" dirty="0"/>
          </a:p>
          <a:p>
            <a:pPr marL="12700" algn="l" rtl="0" eaLnBrk="0">
              <a:lnSpc>
                <a:spcPts val="2095"/>
              </a:lnSpc>
              <a:spcBef>
                <a:spcPts val="65"/>
              </a:spcBef>
            </a:pPr>
            <a:endParaRPr lang="en-US" altLang="en-US" sz="1700" dirty="0"/>
          </a:p>
        </p:txBody>
      </p:sp>
      <p:sp>
        <p:nvSpPr>
          <p:cNvPr id="21" name="textbox 21"/>
          <p:cNvSpPr/>
          <p:nvPr/>
        </p:nvSpPr>
        <p:spPr>
          <a:xfrm>
            <a:off x="8959850" y="4363720"/>
            <a:ext cx="2718435" cy="52832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50000"/>
              </a:lnSpc>
            </a:pPr>
            <a:endParaRPr lang="en-US" altLang="en-US" sz="100" dirty="0"/>
          </a:p>
          <a:p>
            <a:pPr marL="408940" indent="-396240" algn="l" rtl="0" eaLnBrk="0">
              <a:lnSpc>
                <a:spcPct val="107000"/>
              </a:lnSpc>
            </a:pPr>
            <a:r>
              <a:rPr sz="1700" spc="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A</a:t>
            </a:r>
            <a:r>
              <a:rPr lang="en-US" sz="1700" spc="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1700" spc="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rectangular</a:t>
            </a:r>
            <a:r>
              <a:rPr sz="1700" spc="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1700" spc="8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pris</a:t>
            </a:r>
            <a:r>
              <a:rPr sz="1700" spc="3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m</a:t>
            </a:r>
            <a:endParaRPr lang="en-US" altLang="en-US" sz="1700" dirty="0"/>
          </a:p>
        </p:txBody>
      </p:sp>
      <p:sp>
        <p:nvSpPr>
          <p:cNvPr id="2" name="textbox 20"/>
          <p:cNvSpPr/>
          <p:nvPr/>
        </p:nvSpPr>
        <p:spPr>
          <a:xfrm>
            <a:off x="6937375" y="2688882"/>
            <a:ext cx="1364614" cy="840739"/>
          </a:xfrm>
          <a:prstGeom prst="rect">
            <a:avLst/>
          </a:prstGeom>
        </p:spPr>
        <p:txBody>
          <a:bodyPr vert="horz" wrap="square" lIns="0" tIns="0" rIns="0" bIns="0"/>
          <a:p>
            <a:pPr algn="l" rtl="0" eaLnBrk="0">
              <a:lnSpc>
                <a:spcPct val="83000"/>
              </a:lnSpc>
            </a:pPr>
            <a:endParaRPr lang="en-US" altLang="en-US" sz="100" dirty="0"/>
          </a:p>
          <a:p>
            <a:pPr marL="67310" algn="l" rtl="0" eaLnBrk="0">
              <a:lnSpc>
                <a:spcPts val="2095"/>
              </a:lnSpc>
            </a:pPr>
            <a:r>
              <a:rPr sz="1700" spc="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Not</a:t>
            </a:r>
            <a:r>
              <a:rPr sz="1700" spc="50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1700" spc="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a</a:t>
            </a:r>
            <a:r>
              <a:rPr sz="1700" spc="49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1700" spc="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prism</a:t>
            </a:r>
            <a:endParaRPr lang="en-US" altLang="en-US" sz="1700" dirty="0"/>
          </a:p>
          <a:p>
            <a:pPr marL="12700" algn="l" rtl="0" eaLnBrk="0">
              <a:lnSpc>
                <a:spcPts val="2095"/>
              </a:lnSpc>
              <a:spcBef>
                <a:spcPts val="65"/>
              </a:spcBef>
            </a:pPr>
            <a:endParaRPr lang="en-US" altLang="en-US" sz="17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8"/>
          <p:cNvGrpSpPr/>
          <p:nvPr/>
        </p:nvGrpSpPr>
        <p:grpSpPr>
          <a:xfrm rot="21600000">
            <a:off x="0" y="0"/>
            <a:ext cx="12192000" cy="6858000"/>
            <a:chOff x="0" y="0"/>
            <a:chExt cx="12192000" cy="6858000"/>
          </a:xfrm>
        </p:grpSpPr>
        <p:sp>
          <p:nvSpPr>
            <p:cNvPr id="22" name="path"/>
            <p:cNvSpPr/>
            <p:nvPr/>
          </p:nvSpPr>
          <p:spPr>
            <a:xfrm>
              <a:off x="0" y="0"/>
              <a:ext cx="12192000" cy="6858000"/>
            </a:xfrm>
            <a:custGeom>
              <a:avLst/>
              <a:gdLst/>
              <a:ahLst/>
              <a:cxnLst/>
              <a:rect l="0" t="0" r="0" b="0"/>
              <a:pathLst>
                <a:path w="19200" h="10800">
                  <a:moveTo>
                    <a:pt x="0" y="0"/>
                  </a:moveTo>
                  <a:lnTo>
                    <a:pt x="19200" y="0"/>
                  </a:lnTo>
                  <a:lnTo>
                    <a:pt x="19200" y="10800"/>
                  </a:lnTo>
                  <a:lnTo>
                    <a:pt x="0" y="10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2F2F2">
                <a:alpha val="100000"/>
              </a:srgbClr>
            </a:solidFill>
            <a:ln cap="flat">
              <a:noFill/>
              <a:prstDash val="solid"/>
              <a:miter lim="0"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  <p:sp>
          <p:nvSpPr>
            <p:cNvPr id="23" name="path"/>
            <p:cNvSpPr/>
            <p:nvPr/>
          </p:nvSpPr>
          <p:spPr>
            <a:xfrm>
              <a:off x="0" y="0"/>
              <a:ext cx="6073140" cy="6858000"/>
            </a:xfrm>
            <a:custGeom>
              <a:avLst/>
              <a:gdLst/>
              <a:ahLst/>
              <a:cxnLst/>
              <a:rect l="0" t="0" r="0" b="0"/>
              <a:pathLst>
                <a:path w="9564" h="10800">
                  <a:moveTo>
                    <a:pt x="0" y="0"/>
                  </a:moveTo>
                  <a:lnTo>
                    <a:pt x="9564" y="0"/>
                  </a:lnTo>
                  <a:lnTo>
                    <a:pt x="9564" y="10800"/>
                  </a:lnTo>
                  <a:lnTo>
                    <a:pt x="0" y="10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BAFB5">
                <a:alpha val="100000"/>
              </a:srgbClr>
            </a:solidFill>
            <a:ln cap="flat">
              <a:noFill/>
              <a:prstDash val="solid"/>
              <a:miter lim="0"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</p:grpSp>
      <p:graphicFrame>
        <p:nvGraphicFramePr>
          <p:cNvPr id="24" name="table 24"/>
          <p:cNvGraphicFramePr>
            <a:graphicFrameLocks noGrp="1"/>
          </p:cNvGraphicFramePr>
          <p:nvPr/>
        </p:nvGraphicFramePr>
        <p:xfrm>
          <a:off x="6717157" y="624204"/>
          <a:ext cx="4850130" cy="5292725"/>
        </p:xfrm>
        <a:graphic>
          <a:graphicData uri="http://schemas.openxmlformats.org/drawingml/2006/table">
            <a:tbl>
              <a:tblPr/>
              <a:tblGrid>
                <a:gridCol w="4850130"/>
              </a:tblGrid>
              <a:tr h="526097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1000" dirty="0"/>
                    </a:p>
                  </a:txBody>
                  <a:tcPr marL="0" marR="0" marT="0" marB="0" vert="horz">
                    <a:lnL w="317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5" name="textbox 25"/>
          <p:cNvSpPr/>
          <p:nvPr/>
        </p:nvSpPr>
        <p:spPr>
          <a:xfrm>
            <a:off x="363855" y="3173730"/>
            <a:ext cx="5345430" cy="134175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47000"/>
              </a:lnSpc>
            </a:pPr>
            <a:endParaRPr lang="en-US" altLang="en-US" sz="100" dirty="0"/>
          </a:p>
          <a:p>
            <a:pPr marL="24765" indent="-12065" algn="l" rtl="0" eaLnBrk="0">
              <a:lnSpc>
                <a:spcPct val="87000"/>
              </a:lnSpc>
            </a:pPr>
            <a:r>
              <a:rPr sz="2600" spc="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Volume</a:t>
            </a:r>
            <a:r>
              <a:rPr sz="2600" spc="30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600" spc="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is</a:t>
            </a:r>
            <a:r>
              <a:rPr sz="2600" spc="30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600" spc="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measured</a:t>
            </a:r>
            <a:r>
              <a:rPr sz="2600" spc="30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600" spc="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by</a:t>
            </a:r>
            <a:r>
              <a:rPr sz="2600" spc="30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600" spc="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how</a:t>
            </a:r>
            <a:r>
              <a:rPr sz="2600" spc="26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600" spc="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many</a:t>
            </a:r>
            <a:r>
              <a:rPr sz="2600" spc="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600" spc="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cubic</a:t>
            </a:r>
            <a:r>
              <a:rPr sz="2600" spc="46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600" spc="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units</a:t>
            </a:r>
            <a:r>
              <a:rPr sz="2600" spc="46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600" spc="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it</a:t>
            </a:r>
            <a:r>
              <a:rPr sz="2600" spc="46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600" spc="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would</a:t>
            </a:r>
            <a:r>
              <a:rPr sz="2600" spc="46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600" spc="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take</a:t>
            </a:r>
            <a:r>
              <a:rPr sz="2600" spc="46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600" spc="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to</a:t>
            </a:r>
            <a:r>
              <a:rPr sz="2600" spc="46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600" spc="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fill</a:t>
            </a:r>
            <a:r>
              <a:rPr sz="2600" spc="42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600" spc="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a</a:t>
            </a:r>
            <a:r>
              <a:rPr sz="2600" spc="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   </a:t>
            </a:r>
            <a:r>
              <a:rPr sz="2600" spc="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given</a:t>
            </a:r>
            <a:r>
              <a:rPr sz="2600" spc="29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600" spc="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space</a:t>
            </a:r>
            <a:r>
              <a:rPr sz="2600" spc="28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.</a:t>
            </a:r>
            <a:endParaRPr lang="en-US" altLang="en-US" sz="2600" dirty="0"/>
          </a:p>
          <a:p>
            <a:pPr algn="l" rtl="0" eaLnBrk="0">
              <a:lnSpc>
                <a:spcPct val="129000"/>
              </a:lnSpc>
            </a:pPr>
            <a:endParaRPr lang="en-US" altLang="en-US" sz="1000" dirty="0"/>
          </a:p>
          <a:p>
            <a:pPr algn="l" rtl="0" eaLnBrk="0">
              <a:lnSpc>
                <a:spcPct val="129000"/>
              </a:lnSpc>
            </a:pPr>
            <a:endParaRPr lang="en-US" altLang="en-US" sz="1000" dirty="0"/>
          </a:p>
          <a:p>
            <a:pPr marL="12700" indent="3810" algn="l" rtl="0" eaLnBrk="0">
              <a:lnSpc>
                <a:spcPct val="89000"/>
              </a:lnSpc>
              <a:spcBef>
                <a:spcPts val="790"/>
              </a:spcBef>
            </a:pPr>
            <a:endParaRPr lang="en-US" altLang="en-US" sz="2600" dirty="0"/>
          </a:p>
        </p:txBody>
      </p:sp>
      <p:pic>
        <p:nvPicPr>
          <p:cNvPr id="26" name="picture 2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21600000">
            <a:off x="6877811" y="806196"/>
            <a:ext cx="4511040" cy="4928615"/>
          </a:xfrm>
          <a:prstGeom prst="rect">
            <a:avLst/>
          </a:prstGeom>
        </p:spPr>
      </p:pic>
      <p:graphicFrame>
        <p:nvGraphicFramePr>
          <p:cNvPr id="27" name="table 27"/>
          <p:cNvGraphicFramePr>
            <a:graphicFrameLocks noGrp="1"/>
          </p:cNvGraphicFramePr>
          <p:nvPr/>
        </p:nvGraphicFramePr>
        <p:xfrm>
          <a:off x="782637" y="624204"/>
          <a:ext cx="4507229" cy="1220470"/>
        </p:xfrm>
        <a:graphic>
          <a:graphicData uri="http://schemas.openxmlformats.org/drawingml/2006/table">
            <a:tbl>
              <a:tblPr/>
              <a:tblGrid>
                <a:gridCol w="4507229"/>
              </a:tblGrid>
              <a:tr h="118237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94000"/>
                        </a:lnSpc>
                      </a:pPr>
                      <a:endParaRPr lang="en-US" altLang="en-US" sz="1000" dirty="0"/>
                    </a:p>
                    <a:p>
                      <a:pPr marL="1482725" algn="l" rtl="0" eaLnBrk="0">
                        <a:lnSpc>
                          <a:spcPts val="4500"/>
                        </a:lnSpc>
                        <a:spcBef>
                          <a:spcPts val="5"/>
                        </a:spcBef>
                      </a:pPr>
                      <a:r>
                        <a:rPr sz="3200" spc="19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Volum</a:t>
                      </a:r>
                      <a:r>
                        <a:rPr sz="3200" spc="15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e</a:t>
                      </a:r>
                      <a:endParaRPr lang="en-US" altLang="en-US" sz="3200" dirty="0"/>
                    </a:p>
                  </a:txBody>
                  <a:tcPr marL="0" marR="0" marT="0" marB="0" vert="horz">
                    <a:lnL w="34925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0"/>
          <p:cNvGrpSpPr/>
          <p:nvPr/>
        </p:nvGrpSpPr>
        <p:grpSpPr>
          <a:xfrm rot="21600000">
            <a:off x="0" y="0"/>
            <a:ext cx="12192000" cy="6858000"/>
            <a:chOff x="0" y="0"/>
            <a:chExt cx="12192000" cy="6858000"/>
          </a:xfrm>
        </p:grpSpPr>
        <p:sp>
          <p:nvSpPr>
            <p:cNvPr id="28" name="path"/>
            <p:cNvSpPr/>
            <p:nvPr/>
          </p:nvSpPr>
          <p:spPr>
            <a:xfrm>
              <a:off x="0" y="0"/>
              <a:ext cx="12192000" cy="6858000"/>
            </a:xfrm>
            <a:custGeom>
              <a:avLst/>
              <a:gdLst/>
              <a:ahLst/>
              <a:cxnLst/>
              <a:rect l="0" t="0" r="0" b="0"/>
              <a:pathLst>
                <a:path w="19200" h="10800">
                  <a:moveTo>
                    <a:pt x="0" y="0"/>
                  </a:moveTo>
                  <a:lnTo>
                    <a:pt x="19200" y="0"/>
                  </a:lnTo>
                  <a:lnTo>
                    <a:pt x="19200" y="10800"/>
                  </a:lnTo>
                  <a:lnTo>
                    <a:pt x="0" y="10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BAFB5">
                <a:alpha val="100000"/>
              </a:srgbClr>
            </a:solidFill>
            <a:ln cap="flat">
              <a:noFill/>
              <a:prstDash val="solid"/>
              <a:miter lim="0"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  <p:sp>
          <p:nvSpPr>
            <p:cNvPr id="29" name="path"/>
            <p:cNvSpPr/>
            <p:nvPr/>
          </p:nvSpPr>
          <p:spPr>
            <a:xfrm>
              <a:off x="5315711" y="0"/>
              <a:ext cx="6876288" cy="6858000"/>
            </a:xfrm>
            <a:custGeom>
              <a:avLst/>
              <a:gdLst/>
              <a:ahLst/>
              <a:cxnLst/>
              <a:rect l="0" t="0" r="0" b="0"/>
              <a:pathLst>
                <a:path w="10828" h="10800">
                  <a:moveTo>
                    <a:pt x="0" y="0"/>
                  </a:moveTo>
                  <a:lnTo>
                    <a:pt x="10828" y="0"/>
                  </a:lnTo>
                  <a:lnTo>
                    <a:pt x="10828" y="10800"/>
                  </a:lnTo>
                  <a:lnTo>
                    <a:pt x="0" y="10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2F2F2">
                <a:alpha val="100000"/>
              </a:srgbClr>
            </a:solidFill>
            <a:ln cap="flat">
              <a:noFill/>
              <a:prstDash val="solid"/>
              <a:miter lim="0"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</p:grpSp>
      <p:pic>
        <p:nvPicPr>
          <p:cNvPr id="30" name="picture 3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21600000">
            <a:off x="8811767" y="413003"/>
            <a:ext cx="2865119" cy="2394204"/>
          </a:xfrm>
          <a:prstGeom prst="rect">
            <a:avLst/>
          </a:prstGeom>
        </p:spPr>
      </p:pic>
      <p:pic>
        <p:nvPicPr>
          <p:cNvPr id="31" name="picture 3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7519416" y="3357371"/>
            <a:ext cx="2206752" cy="2951988"/>
          </a:xfrm>
          <a:prstGeom prst="rect">
            <a:avLst/>
          </a:prstGeom>
        </p:spPr>
      </p:pic>
      <p:graphicFrame>
        <p:nvGraphicFramePr>
          <p:cNvPr id="32" name="table 32"/>
          <p:cNvGraphicFramePr>
            <a:graphicFrameLocks noGrp="1"/>
          </p:cNvGraphicFramePr>
          <p:nvPr/>
        </p:nvGraphicFramePr>
        <p:xfrm>
          <a:off x="499275" y="2692933"/>
          <a:ext cx="4371340" cy="1471929"/>
        </p:xfrm>
        <a:graphic>
          <a:graphicData uri="http://schemas.openxmlformats.org/drawingml/2006/table">
            <a:tbl>
              <a:tblPr/>
              <a:tblGrid>
                <a:gridCol w="4371340"/>
              </a:tblGrid>
              <a:tr h="1433829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4000"/>
                        </a:lnSpc>
                      </a:pPr>
                      <a:endParaRPr lang="en-US" altLang="en-US" sz="500" dirty="0"/>
                    </a:p>
                    <a:p>
                      <a:pPr marL="479425" algn="l" rtl="0" eaLnBrk="0">
                        <a:lnSpc>
                          <a:spcPts val="3135"/>
                        </a:lnSpc>
                        <a:spcBef>
                          <a:spcPts val="5"/>
                        </a:spcBef>
                      </a:pPr>
                      <a:r>
                        <a:rPr sz="2600" spc="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 panose="020B0604020202020204" pitchFamily="34" charset="0"/>
                          <a:ea typeface="Arial" panose="020B0604020202020204"/>
                          <a:cs typeface="Arial" panose="020B0604020202020204" pitchFamily="34" charset="0"/>
                        </a:rPr>
                        <a:t>Measuring</a:t>
                      </a:r>
                      <a:r>
                        <a:rPr lang="en-US" sz="2600" spc="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 panose="020B0604020202020204" pitchFamily="34" charset="0"/>
                          <a:ea typeface="Arial" panose="020B0604020202020204"/>
                          <a:cs typeface="Arial" panose="020B0604020202020204" pitchFamily="34" charset="0"/>
                        </a:rPr>
                        <a:t> </a:t>
                      </a:r>
                      <a:r>
                        <a:rPr sz="2600" spc="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 panose="020B0604020202020204" pitchFamily="34" charset="0"/>
                          <a:ea typeface="Arial" panose="020B0604020202020204"/>
                          <a:cs typeface="Arial" panose="020B0604020202020204" pitchFamily="34" charset="0"/>
                        </a:rPr>
                        <a:t>Volume</a:t>
                      </a:r>
                      <a:r>
                        <a:rPr lang="en-US" sz="2600" spc="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 panose="020B0604020202020204" pitchFamily="34" charset="0"/>
                          <a:ea typeface="Arial" panose="020B0604020202020204"/>
                          <a:cs typeface="Arial" panose="020B0604020202020204" pitchFamily="34" charset="0"/>
                        </a:rPr>
                        <a:t> </a:t>
                      </a:r>
                      <a:r>
                        <a:rPr sz="2500" spc="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 panose="020B0604020202020204" pitchFamily="34" charset="0"/>
                          <a:ea typeface="Arial" panose="020B0604020202020204"/>
                          <a:cs typeface="Arial" panose="020B0604020202020204" pitchFamily="34" charset="0"/>
                        </a:rPr>
                        <a:t>by</a:t>
                      </a:r>
                      <a:r>
                        <a:rPr sz="2500" spc="122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 panose="020B0604020202020204" pitchFamily="34" charset="0"/>
                          <a:ea typeface="Arial" panose="020B0604020202020204"/>
                          <a:cs typeface="Arial" panose="020B0604020202020204" pitchFamily="34" charset="0"/>
                        </a:rPr>
                        <a:t> </a:t>
                      </a:r>
                      <a:r>
                        <a:rPr sz="2500" spc="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 panose="020B0604020202020204" pitchFamily="34" charset="0"/>
                          <a:ea typeface="Arial" panose="020B0604020202020204"/>
                          <a:cs typeface="Arial" panose="020B0604020202020204" pitchFamily="34" charset="0"/>
                        </a:rPr>
                        <a:t>Counting</a:t>
                      </a:r>
                      <a:r>
                        <a:rPr lang="en-US" sz="2500" spc="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 panose="020B0604020202020204" pitchFamily="34" charset="0"/>
                          <a:ea typeface="Arial" panose="020B0604020202020204"/>
                          <a:cs typeface="Arial" panose="020B0604020202020204" pitchFamily="34" charset="0"/>
                        </a:rPr>
                        <a:t> </a:t>
                      </a:r>
                      <a:r>
                        <a:rPr sz="2500" spc="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 panose="020B0604020202020204" pitchFamily="34" charset="0"/>
                          <a:ea typeface="Arial" panose="020B0604020202020204"/>
                          <a:cs typeface="Arial" panose="020B0604020202020204" pitchFamily="34" charset="0"/>
                        </a:rPr>
                        <a:t>Unit</a:t>
                      </a:r>
                      <a:r>
                        <a:rPr lang="en-US" sz="2500" spc="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 panose="020B0604020202020204" pitchFamily="34" charset="0"/>
                          <a:ea typeface="Arial" panose="020B0604020202020204"/>
                          <a:cs typeface="Arial" panose="020B0604020202020204" pitchFamily="34" charset="0"/>
                        </a:rPr>
                        <a:t> Cubes</a:t>
                      </a:r>
                      <a:endParaRPr lang="en-US" altLang="en-US" sz="2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12" name="group 12"/>
          <p:cNvGrpSpPr/>
          <p:nvPr/>
        </p:nvGrpSpPr>
        <p:grpSpPr>
          <a:xfrm rot="21600000">
            <a:off x="6556247" y="900683"/>
            <a:ext cx="1345692" cy="1280414"/>
            <a:chOff x="0" y="0"/>
            <a:chExt cx="1345692" cy="1280414"/>
          </a:xfrm>
        </p:grpSpPr>
        <p:pic>
          <p:nvPicPr>
            <p:cNvPr id="33" name="picture 3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rot="21600000">
              <a:off x="0" y="0"/>
              <a:ext cx="1345692" cy="1257300"/>
            </a:xfrm>
            <a:prstGeom prst="rect">
              <a:avLst/>
            </a:prstGeom>
          </p:spPr>
        </p:pic>
        <p:sp>
          <p:nvSpPr>
            <p:cNvPr id="34" name="textbox 34"/>
            <p:cNvSpPr/>
            <p:nvPr/>
          </p:nvSpPr>
          <p:spPr>
            <a:xfrm>
              <a:off x="-12700" y="-12700"/>
              <a:ext cx="1371600" cy="1306194"/>
            </a:xfrm>
            <a:prstGeom prst="rect">
              <a:avLst/>
            </a:prstGeom>
          </p:spPr>
          <p:txBody>
            <a:bodyPr vert="horz" wrap="square" lIns="0" tIns="0" rIns="0" bIns="0"/>
            <a:lstStyle/>
            <a:p>
              <a:pPr algn="l" rtl="0" eaLnBrk="0">
                <a:lnSpc>
                  <a:spcPct val="112000"/>
                </a:lnSpc>
              </a:pPr>
              <a:endParaRPr lang="en-US" altLang="en-US" sz="1000" dirty="0"/>
            </a:p>
            <a:p>
              <a:pPr algn="l" rtl="0" eaLnBrk="0">
                <a:lnSpc>
                  <a:spcPct val="112000"/>
                </a:lnSpc>
              </a:pPr>
              <a:endParaRPr lang="en-US" altLang="en-US" sz="1000" dirty="0"/>
            </a:p>
            <a:p>
              <a:pPr algn="l" rtl="0" eaLnBrk="0">
                <a:lnSpc>
                  <a:spcPct val="112000"/>
                </a:lnSpc>
              </a:pPr>
              <a:endParaRPr lang="en-US" altLang="en-US" sz="1000" dirty="0"/>
            </a:p>
            <a:p>
              <a:pPr algn="l" rtl="0" eaLnBrk="0">
                <a:lnSpc>
                  <a:spcPct val="112000"/>
                </a:lnSpc>
              </a:pPr>
              <a:endParaRPr lang="en-US" altLang="en-US" sz="1000" dirty="0"/>
            </a:p>
            <a:p>
              <a:pPr algn="l" rtl="0" eaLnBrk="0">
                <a:lnSpc>
                  <a:spcPct val="112000"/>
                </a:lnSpc>
              </a:pPr>
              <a:endParaRPr lang="en-US" altLang="en-US" sz="1000" dirty="0"/>
            </a:p>
            <a:p>
              <a:pPr algn="l" rtl="0" eaLnBrk="0">
                <a:lnSpc>
                  <a:spcPct val="113000"/>
                </a:lnSpc>
              </a:pPr>
              <a:endParaRPr lang="en-US" altLang="en-US" sz="1000" dirty="0"/>
            </a:p>
            <a:p>
              <a:pPr algn="l" rtl="0" eaLnBrk="0">
                <a:lnSpc>
                  <a:spcPct val="10000"/>
                </a:lnSpc>
              </a:pPr>
              <a:endParaRPr lang="en-US" altLang="en-US" sz="100" dirty="0"/>
            </a:p>
            <a:p>
              <a:pPr marL="104775" algn="l" rtl="0" eaLnBrk="0">
                <a:lnSpc>
                  <a:spcPts val="2095"/>
                </a:lnSpc>
              </a:pPr>
              <a:r>
                <a:rPr sz="1700" spc="0" dirty="0">
                  <a:solidFill>
                    <a:srgbClr val="000000">
                      <a:alpha val="100000"/>
                    </a:srgbClr>
                  </a:solidFill>
                  <a:latin typeface="Arial" panose="020B0604020202020204"/>
                  <a:ea typeface="Arial" panose="020B0604020202020204"/>
                  <a:cs typeface="Arial" panose="020B0604020202020204"/>
                </a:rPr>
                <a:t>A</a:t>
              </a:r>
              <a:r>
                <a:rPr sz="1700" spc="530" dirty="0">
                  <a:solidFill>
                    <a:srgbClr val="000000">
                      <a:alpha val="100000"/>
                    </a:srgbClr>
                  </a:solidFill>
                  <a:latin typeface="Arial" panose="020B0604020202020204"/>
                  <a:ea typeface="Arial" panose="020B0604020202020204"/>
                  <a:cs typeface="Arial" panose="020B0604020202020204"/>
                </a:rPr>
                <a:t> </a:t>
              </a:r>
              <a:r>
                <a:rPr sz="1700" spc="0" dirty="0">
                  <a:solidFill>
                    <a:srgbClr val="000000">
                      <a:alpha val="100000"/>
                    </a:srgbClr>
                  </a:solidFill>
                  <a:latin typeface="Arial" panose="020B0604020202020204"/>
                  <a:ea typeface="Arial" panose="020B0604020202020204"/>
                  <a:cs typeface="Arial" panose="020B0604020202020204"/>
                </a:rPr>
                <a:t>unit</a:t>
              </a:r>
              <a:r>
                <a:rPr sz="1700" spc="510" dirty="0">
                  <a:solidFill>
                    <a:srgbClr val="000000">
                      <a:alpha val="100000"/>
                    </a:srgbClr>
                  </a:solidFill>
                  <a:latin typeface="Arial" panose="020B0604020202020204"/>
                  <a:ea typeface="Arial" panose="020B0604020202020204"/>
                  <a:cs typeface="Arial" panose="020B0604020202020204"/>
                </a:rPr>
                <a:t> </a:t>
              </a:r>
              <a:r>
                <a:rPr sz="1700" spc="0" dirty="0">
                  <a:solidFill>
                    <a:srgbClr val="000000">
                      <a:alpha val="100000"/>
                    </a:srgbClr>
                  </a:solidFill>
                  <a:latin typeface="Arial" panose="020B0604020202020204"/>
                  <a:ea typeface="Arial" panose="020B0604020202020204"/>
                  <a:cs typeface="Arial" panose="020B0604020202020204"/>
                </a:rPr>
                <a:t>cube</a:t>
              </a:r>
              <a:endParaRPr lang="en-US" altLang="en-US" sz="1700" dirty="0"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3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21600000">
            <a:off x="0" y="0"/>
            <a:ext cx="12192000" cy="6858000"/>
          </a:xfrm>
          <a:prstGeom prst="rect">
            <a:avLst/>
          </a:prstGeom>
        </p:spPr>
      </p:pic>
      <p:sp>
        <p:nvSpPr>
          <p:cNvPr id="36" name="textbox 36"/>
          <p:cNvSpPr/>
          <p:nvPr/>
        </p:nvSpPr>
        <p:spPr>
          <a:xfrm>
            <a:off x="1325880" y="2635250"/>
            <a:ext cx="9539605" cy="2667635"/>
          </a:xfrm>
          <a:prstGeom prst="rect">
            <a:avLst/>
          </a:prstGeom>
        </p:spPr>
        <p:txBody>
          <a:bodyPr vert="horz" wrap="square" lIns="0" tIns="557" rIns="0" bIns="0"/>
          <a:lstStyle/>
          <a:p>
            <a:pPr marL="227965" indent="-215265" algn="l" rtl="0" eaLnBrk="0">
              <a:lnSpc>
                <a:spcPct val="98000"/>
              </a:lnSpc>
              <a:spcBef>
                <a:spcPts val="5"/>
              </a:spcBef>
            </a:pPr>
            <a:r>
              <a:rPr sz="2100" spc="390" dirty="0">
                <a:solidFill>
                  <a:srgbClr val="9BAFB5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•</a:t>
            </a:r>
            <a:r>
              <a:rPr lang="en-US" sz="2100" spc="390" dirty="0">
                <a:solidFill>
                  <a:srgbClr val="9BAFB5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lang="en-US" sz="2100" b="1" spc="0" dirty="0">
                <a:solidFill>
                  <a:srgbClr val="404040">
                    <a:alpha val="100000"/>
                  </a:srgbClr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</a:rPr>
              <a:t>E</a:t>
            </a:r>
            <a:r>
              <a:rPr sz="2100" b="1" spc="0" dirty="0">
                <a:solidFill>
                  <a:srgbClr val="404040">
                    <a:alpha val="100000"/>
                  </a:srgbClr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</a:rPr>
              <a:t>xplore</a:t>
            </a:r>
            <a:r>
              <a:rPr lang="en-US" sz="2100" b="1" spc="0" dirty="0">
                <a:solidFill>
                  <a:srgbClr val="404040">
                    <a:alpha val="100000"/>
                  </a:srgbClr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</a:rPr>
              <a:t> </a:t>
            </a:r>
            <a:r>
              <a:rPr sz="2100" b="1" spc="0" dirty="0">
                <a:solidFill>
                  <a:srgbClr val="404040">
                    <a:alpha val="100000"/>
                  </a:srgbClr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</a:rPr>
              <a:t>methods</a:t>
            </a:r>
            <a:r>
              <a:rPr lang="en-US" sz="2100" b="1" spc="0" dirty="0">
                <a:solidFill>
                  <a:srgbClr val="404040">
                    <a:alpha val="100000"/>
                  </a:srgbClr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</a:rPr>
              <a:t> </a:t>
            </a:r>
            <a:r>
              <a:rPr sz="2100" b="1" spc="0" dirty="0">
                <a:solidFill>
                  <a:srgbClr val="404040">
                    <a:alpha val="100000"/>
                  </a:srgbClr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</a:rPr>
              <a:t>of</a:t>
            </a:r>
            <a:r>
              <a:rPr lang="en-US" sz="2100" b="1" spc="0" dirty="0">
                <a:solidFill>
                  <a:srgbClr val="404040">
                    <a:alpha val="100000"/>
                  </a:srgbClr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</a:rPr>
              <a:t> </a:t>
            </a:r>
            <a:r>
              <a:rPr sz="2100" b="1" spc="0" dirty="0">
                <a:solidFill>
                  <a:srgbClr val="404040">
                    <a:alpha val="100000"/>
                  </a:srgbClr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</a:rPr>
              <a:t>finding</a:t>
            </a:r>
            <a:r>
              <a:rPr lang="en-US" sz="2100" b="1" spc="0" dirty="0">
                <a:solidFill>
                  <a:srgbClr val="404040">
                    <a:alpha val="100000"/>
                  </a:srgbClr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</a:rPr>
              <a:t> </a:t>
            </a:r>
            <a:r>
              <a:rPr sz="2100" b="1" spc="0" dirty="0">
                <a:solidFill>
                  <a:srgbClr val="404040">
                    <a:alpha val="100000"/>
                  </a:srgbClr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</a:rPr>
              <a:t>the</a:t>
            </a:r>
            <a:r>
              <a:rPr lang="en-US" sz="2100" b="1" spc="0" dirty="0">
                <a:solidFill>
                  <a:srgbClr val="404040">
                    <a:alpha val="100000"/>
                  </a:srgbClr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</a:rPr>
              <a:t> </a:t>
            </a:r>
            <a:r>
              <a:rPr sz="2100" b="1" spc="0" dirty="0">
                <a:solidFill>
                  <a:srgbClr val="404040">
                    <a:alpha val="100000"/>
                  </a:srgbClr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</a:rPr>
              <a:t>volume</a:t>
            </a:r>
            <a:r>
              <a:rPr lang="en-US" sz="2100" b="1" spc="0" dirty="0">
                <a:solidFill>
                  <a:srgbClr val="404040">
                    <a:alpha val="100000"/>
                  </a:srgbClr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</a:rPr>
              <a:t> </a:t>
            </a:r>
            <a:r>
              <a:rPr sz="2100" b="1" spc="0" dirty="0">
                <a:solidFill>
                  <a:srgbClr val="404040">
                    <a:alpha val="100000"/>
                  </a:srgbClr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</a:rPr>
              <a:t>of</a:t>
            </a:r>
            <a:r>
              <a:rPr lang="en-US" sz="2100" b="1" spc="0" dirty="0">
                <a:solidFill>
                  <a:srgbClr val="404040">
                    <a:alpha val="100000"/>
                  </a:srgbClr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</a:rPr>
              <a:t> </a:t>
            </a:r>
            <a:r>
              <a:rPr sz="2100" b="1" spc="0" dirty="0">
                <a:solidFill>
                  <a:srgbClr val="404040">
                    <a:alpha val="100000"/>
                  </a:srgbClr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</a:rPr>
              <a:t>rectangular</a:t>
            </a:r>
            <a:r>
              <a:rPr lang="en-US" sz="2100" b="1" spc="0" dirty="0">
                <a:solidFill>
                  <a:srgbClr val="404040">
                    <a:alpha val="100000"/>
                  </a:srgbClr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</a:rPr>
              <a:t> </a:t>
            </a:r>
            <a:r>
              <a:rPr sz="2100" b="1" spc="0" dirty="0">
                <a:solidFill>
                  <a:srgbClr val="404040">
                    <a:alpha val="100000"/>
                  </a:srgbClr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</a:rPr>
              <a:t>prisms</a:t>
            </a:r>
            <a:r>
              <a:rPr lang="en-US"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</a:rPr>
              <a:t>. </a:t>
            </a:r>
            <a:r>
              <a:rPr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</a:rPr>
              <a:t>You</a:t>
            </a:r>
            <a:r>
              <a:rPr lang="en-US"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</a:rPr>
              <a:t> </a:t>
            </a:r>
            <a:r>
              <a:rPr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</a:rPr>
              <a:t>can</a:t>
            </a:r>
            <a:r>
              <a:rPr lang="en-US"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</a:rPr>
              <a:t> </a:t>
            </a:r>
            <a:r>
              <a:rPr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</a:rPr>
              <a:t>use the</a:t>
            </a:r>
            <a:r>
              <a:rPr lang="en-US"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</a:rPr>
              <a:t> “</a:t>
            </a:r>
            <a:r>
              <a:rPr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</a:rPr>
              <a:t>Customize</a:t>
            </a:r>
            <a:r>
              <a:rPr lang="en-US"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</a:rPr>
              <a:t>” </a:t>
            </a:r>
            <a:r>
              <a:rPr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</a:rPr>
              <a:t>wheel</a:t>
            </a:r>
            <a:r>
              <a:rPr sz="2100" spc="520" dirty="0">
                <a:solidFill>
                  <a:srgbClr val="404040">
                    <a:alpha val="100000"/>
                  </a:srgbClr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</a:rPr>
              <a:t> </a:t>
            </a:r>
            <a:r>
              <a:rPr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</a:rPr>
              <a:t>to</a:t>
            </a:r>
            <a:r>
              <a:rPr lang="en-US"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</a:rPr>
              <a:t> </a:t>
            </a:r>
            <a:r>
              <a:rPr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</a:rPr>
              <a:t>change</a:t>
            </a:r>
            <a:r>
              <a:rPr lang="en-US"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</a:rPr>
              <a:t> </a:t>
            </a:r>
            <a:r>
              <a:rPr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</a:rPr>
              <a:t>the</a:t>
            </a:r>
            <a:r>
              <a:rPr lang="en-US"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</a:rPr>
              <a:t> </a:t>
            </a:r>
            <a:r>
              <a:rPr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</a:rPr>
              <a:t>width</a:t>
            </a:r>
            <a:r>
              <a:rPr lang="en-US"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</a:rPr>
              <a:t>, </a:t>
            </a:r>
            <a:r>
              <a:rPr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</a:rPr>
              <a:t>depth</a:t>
            </a:r>
            <a:r>
              <a:rPr lang="en-US"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</a:rPr>
              <a:t>, </a:t>
            </a:r>
            <a:r>
              <a:rPr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</a:rPr>
              <a:t>and</a:t>
            </a:r>
            <a:r>
              <a:rPr lang="en-US"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</a:rPr>
              <a:t> </a:t>
            </a:r>
            <a:r>
              <a:rPr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</a:rPr>
              <a:t>height</a:t>
            </a:r>
            <a:r>
              <a:rPr lang="en-US"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</a:rPr>
              <a:t> </a:t>
            </a:r>
            <a:r>
              <a:rPr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</a:rPr>
              <a:t>to</a:t>
            </a:r>
            <a:r>
              <a:rPr lang="en-US"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</a:rPr>
              <a:t> </a:t>
            </a:r>
            <a:r>
              <a:rPr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</a:rPr>
              <a:t>see</a:t>
            </a:r>
            <a:r>
              <a:rPr lang="en-US"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</a:rPr>
              <a:t> </a:t>
            </a:r>
            <a:r>
              <a:rPr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</a:rPr>
              <a:t>boxes</a:t>
            </a:r>
            <a:r>
              <a:rPr lang="en-US"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</a:rPr>
              <a:t> </a:t>
            </a:r>
            <a:r>
              <a:rPr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</a:rPr>
              <a:t>of</a:t>
            </a:r>
            <a:r>
              <a:rPr lang="en-US"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</a:rPr>
              <a:t> </a:t>
            </a:r>
            <a:r>
              <a:rPr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</a:rPr>
              <a:t>various</a:t>
            </a:r>
            <a:r>
              <a:rPr lang="en-US"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</a:rPr>
              <a:t> </a:t>
            </a:r>
            <a:r>
              <a:rPr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</a:rPr>
              <a:t>sizes</a:t>
            </a:r>
            <a:r>
              <a:rPr lang="en-US"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</a:rPr>
              <a:t> </a:t>
            </a:r>
            <a:r>
              <a:rPr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</a:rPr>
              <a:t>and</a:t>
            </a:r>
            <a:r>
              <a:rPr lang="en-US"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</a:rPr>
              <a:t> </a:t>
            </a:r>
            <a:r>
              <a:rPr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</a:rPr>
              <a:t>fill</a:t>
            </a:r>
            <a:r>
              <a:rPr lang="en-US"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</a:rPr>
              <a:t> </a:t>
            </a:r>
            <a:r>
              <a:rPr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</a:rPr>
              <a:t>the</a:t>
            </a:r>
            <a:r>
              <a:rPr lang="en-US"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</a:rPr>
              <a:t> </a:t>
            </a:r>
            <a:r>
              <a:rPr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</a:rPr>
              <a:t>box</a:t>
            </a:r>
            <a:r>
              <a:rPr lang="en-US"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</a:rPr>
              <a:t> </a:t>
            </a:r>
            <a:r>
              <a:rPr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</a:rPr>
              <a:t>with</a:t>
            </a:r>
            <a:r>
              <a:rPr lang="en-US"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</a:rPr>
              <a:t> </a:t>
            </a:r>
            <a:r>
              <a:rPr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</a:rPr>
              <a:t>cubes</a:t>
            </a:r>
            <a:r>
              <a:rPr sz="2100" spc="490" dirty="0">
                <a:solidFill>
                  <a:srgbClr val="404040">
                    <a:alpha val="100000"/>
                  </a:srgbClr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</a:rPr>
              <a:t>,</a:t>
            </a:r>
            <a:r>
              <a:rPr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</a:rPr>
              <a:t>rows</a:t>
            </a:r>
            <a:r>
              <a:rPr lang="en-US"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</a:rPr>
              <a:t> </a:t>
            </a:r>
            <a:r>
              <a:rPr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</a:rPr>
              <a:t>of</a:t>
            </a:r>
            <a:r>
              <a:rPr lang="en-US"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</a:rPr>
              <a:t> </a:t>
            </a:r>
            <a:r>
              <a:rPr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</a:rPr>
              <a:t>cubes</a:t>
            </a:r>
            <a:r>
              <a:rPr lang="en-US"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</a:rPr>
              <a:t>, </a:t>
            </a:r>
            <a:r>
              <a:rPr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</a:rPr>
              <a:t>or</a:t>
            </a:r>
            <a:r>
              <a:rPr lang="en-US"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</a:rPr>
              <a:t> </a:t>
            </a:r>
            <a:r>
              <a:rPr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</a:rPr>
              <a:t>layers</a:t>
            </a:r>
            <a:r>
              <a:rPr lang="en-US"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</a:rPr>
              <a:t> </a:t>
            </a:r>
            <a:r>
              <a:rPr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</a:rPr>
              <a:t>of</a:t>
            </a:r>
            <a:r>
              <a:rPr lang="en-US"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</a:rPr>
              <a:t> </a:t>
            </a:r>
            <a:r>
              <a:rPr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</a:rPr>
              <a:t>cubes</a:t>
            </a:r>
            <a:r>
              <a:rPr lang="en-US"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</a:rPr>
              <a:t>. </a:t>
            </a:r>
            <a:r>
              <a:rPr sz="2100" spc="0" dirty="0">
                <a:solidFill>
                  <a:srgbClr val="262626">
                    <a:alpha val="100000"/>
                  </a:srgbClr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</a:rPr>
              <a:t>You</a:t>
            </a:r>
            <a:r>
              <a:rPr lang="en-US" sz="2100" spc="0" dirty="0">
                <a:solidFill>
                  <a:srgbClr val="262626">
                    <a:alpha val="100000"/>
                  </a:srgbClr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</a:rPr>
              <a:t> </a:t>
            </a:r>
            <a:r>
              <a:rPr sz="2100" spc="0" dirty="0">
                <a:solidFill>
                  <a:srgbClr val="262626">
                    <a:alpha val="100000"/>
                  </a:srgbClr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</a:rPr>
              <a:t>can</a:t>
            </a:r>
            <a:r>
              <a:rPr lang="en-US" sz="2100" spc="0" dirty="0">
                <a:solidFill>
                  <a:srgbClr val="262626">
                    <a:alpha val="100000"/>
                  </a:srgbClr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</a:rPr>
              <a:t> </a:t>
            </a:r>
            <a:r>
              <a:rPr sz="2100" spc="0" dirty="0">
                <a:solidFill>
                  <a:srgbClr val="262626">
                    <a:alpha val="100000"/>
                  </a:srgbClr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</a:rPr>
              <a:t>also</a:t>
            </a:r>
            <a:r>
              <a:rPr lang="en-US" sz="2100" spc="0" dirty="0">
                <a:solidFill>
                  <a:srgbClr val="262626">
                    <a:alpha val="100000"/>
                  </a:srgbClr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</a:rPr>
              <a:t> </a:t>
            </a:r>
            <a:r>
              <a:rPr sz="2100" spc="0" dirty="0">
                <a:solidFill>
                  <a:srgbClr val="262626">
                    <a:alpha val="100000"/>
                  </a:srgbClr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</a:rPr>
              <a:t>randomize</a:t>
            </a:r>
            <a:r>
              <a:rPr sz="2100" spc="570" dirty="0">
                <a:solidFill>
                  <a:srgbClr val="262626">
                    <a:alpha val="100000"/>
                  </a:srgbClr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</a:rPr>
              <a:t> </a:t>
            </a:r>
            <a:r>
              <a:rPr sz="2100" spc="0" dirty="0">
                <a:solidFill>
                  <a:srgbClr val="262626">
                    <a:alpha val="100000"/>
                  </a:srgbClr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</a:rPr>
              <a:t>the</a:t>
            </a:r>
            <a:r>
              <a:rPr lang="en-US" sz="2100" spc="0" dirty="0">
                <a:solidFill>
                  <a:srgbClr val="262626">
                    <a:alpha val="100000"/>
                  </a:srgbClr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</a:rPr>
              <a:t> </a:t>
            </a:r>
            <a:r>
              <a:rPr sz="2100" spc="0" dirty="0">
                <a:solidFill>
                  <a:srgbClr val="262626">
                    <a:alpha val="100000"/>
                  </a:srgbClr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</a:rPr>
              <a:t>dimensions</a:t>
            </a:r>
            <a:r>
              <a:rPr lang="en-US" sz="2100" spc="0" dirty="0">
                <a:solidFill>
                  <a:srgbClr val="262626">
                    <a:alpha val="100000"/>
                  </a:srgbClr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</a:rPr>
              <a:t> </a:t>
            </a:r>
            <a:r>
              <a:rPr sz="2100" spc="0" dirty="0">
                <a:solidFill>
                  <a:srgbClr val="262626">
                    <a:alpha val="100000"/>
                  </a:srgbClr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</a:rPr>
              <a:t>by</a:t>
            </a:r>
            <a:r>
              <a:rPr lang="en-US" sz="2100" spc="0" dirty="0">
                <a:solidFill>
                  <a:srgbClr val="262626">
                    <a:alpha val="100000"/>
                  </a:srgbClr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</a:rPr>
              <a:t> </a:t>
            </a:r>
            <a:r>
              <a:rPr sz="2100" spc="0" dirty="0">
                <a:solidFill>
                  <a:srgbClr val="262626">
                    <a:alpha val="100000"/>
                  </a:srgbClr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</a:rPr>
              <a:t>clicking</a:t>
            </a:r>
            <a:r>
              <a:rPr lang="en-US" sz="2100" spc="0" dirty="0">
                <a:solidFill>
                  <a:srgbClr val="262626">
                    <a:alpha val="100000"/>
                  </a:srgbClr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</a:rPr>
              <a:t> </a:t>
            </a:r>
            <a:r>
              <a:rPr sz="2100" spc="0" dirty="0">
                <a:solidFill>
                  <a:srgbClr val="262626">
                    <a:alpha val="100000"/>
                  </a:srgbClr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</a:rPr>
              <a:t>on</a:t>
            </a:r>
            <a:r>
              <a:rPr lang="en-US" sz="2100" spc="0" dirty="0">
                <a:solidFill>
                  <a:srgbClr val="262626">
                    <a:alpha val="100000"/>
                  </a:srgbClr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</a:rPr>
              <a:t> </a:t>
            </a:r>
            <a:r>
              <a:rPr sz="2100" spc="0" dirty="0">
                <a:solidFill>
                  <a:srgbClr val="262626">
                    <a:alpha val="100000"/>
                  </a:srgbClr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</a:rPr>
              <a:t>the</a:t>
            </a:r>
            <a:r>
              <a:rPr lang="en-US" sz="2100" spc="0" dirty="0">
                <a:solidFill>
                  <a:srgbClr val="262626">
                    <a:alpha val="100000"/>
                  </a:srgbClr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</a:rPr>
              <a:t> “</a:t>
            </a:r>
            <a:r>
              <a:rPr sz="2100" spc="0" dirty="0">
                <a:solidFill>
                  <a:srgbClr val="262626">
                    <a:alpha val="100000"/>
                  </a:srgbClr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</a:rPr>
              <a:t>Next</a:t>
            </a:r>
            <a:r>
              <a:rPr lang="en-US" sz="2100" spc="0" dirty="0">
                <a:solidFill>
                  <a:srgbClr val="262626">
                    <a:alpha val="100000"/>
                  </a:srgbClr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</a:rPr>
              <a:t>” </a:t>
            </a:r>
            <a:r>
              <a:rPr sz="2100" spc="0" dirty="0">
                <a:solidFill>
                  <a:srgbClr val="262626">
                    <a:alpha val="100000"/>
                  </a:srgbClr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</a:rPr>
              <a:t>arrow</a:t>
            </a:r>
            <a:r>
              <a:rPr sz="2100" spc="520" dirty="0">
                <a:solidFill>
                  <a:srgbClr val="262626">
                    <a:alpha val="100000"/>
                  </a:srgbClr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</a:rPr>
              <a:t>.</a:t>
            </a:r>
            <a:endParaRPr lang="en-US" altLang="en-US" sz="2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0">
              <a:lnSpc>
                <a:spcPct val="152000"/>
              </a:lnSpc>
            </a:pPr>
            <a:endParaRPr lang="en-US" altLang="en-US" sz="1000" dirty="0"/>
          </a:p>
          <a:p>
            <a:pPr marL="238125" indent="-225425" algn="l" rtl="0" eaLnBrk="0">
              <a:lnSpc>
                <a:spcPct val="97000"/>
              </a:lnSpc>
              <a:spcBef>
                <a:spcPts val="630"/>
              </a:spcBef>
            </a:pPr>
            <a:r>
              <a:rPr sz="2100" spc="390" dirty="0">
                <a:solidFill>
                  <a:srgbClr val="9BAFB5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• </a:t>
            </a:r>
            <a:r>
              <a:rPr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If</a:t>
            </a:r>
            <a:r>
              <a:rPr lang="en-US"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a</a:t>
            </a:r>
            <a:r>
              <a:rPr lang="en-US"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rectangular</a:t>
            </a:r>
            <a:r>
              <a:rPr lang="en-US"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prism</a:t>
            </a:r>
            <a:r>
              <a:rPr lang="en-US"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has</a:t>
            </a:r>
            <a:r>
              <a:rPr lang="en-US"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a</a:t>
            </a:r>
            <a:r>
              <a:rPr lang="en-US"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volume</a:t>
            </a:r>
            <a:r>
              <a:rPr lang="en-US"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of</a:t>
            </a:r>
            <a:r>
              <a:rPr lang="en-US"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24 </a:t>
            </a:r>
            <a:r>
              <a:rPr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cubic</a:t>
            </a:r>
            <a:r>
              <a:rPr lang="en-US"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units</a:t>
            </a:r>
            <a:r>
              <a:rPr sz="2100" spc="39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,</a:t>
            </a:r>
            <a:r>
              <a:rPr lang="en-US" sz="2100" spc="39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what</a:t>
            </a:r>
            <a:r>
              <a:rPr lang="en-US"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could</a:t>
            </a:r>
            <a:r>
              <a:rPr lang="en-US"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its   </a:t>
            </a:r>
            <a:r>
              <a:rPr lang="en-US"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dimensions</a:t>
            </a:r>
            <a:r>
              <a:rPr lang="en-US"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be</a:t>
            </a:r>
            <a:r>
              <a:rPr sz="2100" spc="58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?</a:t>
            </a:r>
            <a:r>
              <a:rPr sz="2100" spc="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Does</a:t>
            </a:r>
            <a:r>
              <a:rPr lang="en-US" sz="2100" spc="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100" spc="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it</a:t>
            </a:r>
            <a:r>
              <a:rPr lang="en-US" sz="2100" spc="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100" spc="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matter</a:t>
            </a:r>
            <a:r>
              <a:rPr lang="en-US" sz="2100" spc="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100" spc="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which</a:t>
            </a:r>
            <a:r>
              <a:rPr lang="en-US" sz="2100" spc="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100" spc="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dimensions</a:t>
            </a:r>
            <a:r>
              <a:rPr lang="en-US" sz="2100" spc="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100" spc="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you</a:t>
            </a:r>
            <a:r>
              <a:rPr lang="en-US" sz="2100" spc="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100" spc="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call</a:t>
            </a:r>
            <a:r>
              <a:rPr lang="en-US" sz="2100" spc="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100" spc="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length</a:t>
            </a:r>
            <a:r>
              <a:rPr sz="2100" spc="58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,</a:t>
            </a:r>
            <a:r>
              <a:rPr sz="2100" spc="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width</a:t>
            </a:r>
            <a:r>
              <a:rPr sz="2100" spc="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100" spc="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or</a:t>
            </a:r>
            <a:r>
              <a:rPr sz="2100" spc="45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100" spc="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height</a:t>
            </a:r>
            <a:r>
              <a:rPr sz="2100" spc="44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?</a:t>
            </a:r>
            <a:endParaRPr lang="en-US" altLang="en-US" sz="2100" dirty="0"/>
          </a:p>
          <a:p>
            <a:pPr algn="l" rtl="0" eaLnBrk="0">
              <a:lnSpc>
                <a:spcPct val="184000"/>
              </a:lnSpc>
            </a:pPr>
            <a:endParaRPr lang="en-US" altLang="en-US" sz="2100" dirty="0"/>
          </a:p>
        </p:txBody>
      </p:sp>
      <p:graphicFrame>
        <p:nvGraphicFramePr>
          <p:cNvPr id="37" name="table 37"/>
          <p:cNvGraphicFramePr>
            <a:graphicFrameLocks noGrp="1"/>
          </p:cNvGraphicFramePr>
          <p:nvPr/>
        </p:nvGraphicFramePr>
        <p:xfrm>
          <a:off x="2215260" y="341274"/>
          <a:ext cx="7760969" cy="1219834"/>
        </p:xfrm>
        <a:graphic>
          <a:graphicData uri="http://schemas.openxmlformats.org/drawingml/2006/table">
            <a:tbl>
              <a:tblPr/>
              <a:tblGrid>
                <a:gridCol w="7760969"/>
              </a:tblGrid>
              <a:tr h="120713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94000"/>
                        </a:lnSpc>
                      </a:pPr>
                      <a:endParaRPr lang="en-US" altLang="en-US" sz="1000" dirty="0"/>
                    </a:p>
                    <a:p>
                      <a:pPr marL="3202940" algn="l" rtl="0" eaLnBrk="0">
                        <a:lnSpc>
                          <a:spcPts val="4500"/>
                        </a:lnSpc>
                        <a:spcBef>
                          <a:spcPts val="5"/>
                        </a:spcBef>
                      </a:pPr>
                      <a:r>
                        <a:rPr lang="en-US" sz="3200" spc="27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Activity</a:t>
                      </a:r>
                      <a:endParaRPr lang="en-US" sz="3200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" name="文本框 1">
            <a:hlinkClick r:id="rId2" tooltip="" action="ppaction://hlinkfile"/>
          </p:cNvPr>
          <p:cNvSpPr txBox="1"/>
          <p:nvPr/>
        </p:nvSpPr>
        <p:spPr>
          <a:xfrm>
            <a:off x="1858645" y="1981200"/>
            <a:ext cx="86264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hlinkClick r:id="rId2" tooltip="" action="ppaction://hlinkfile"/>
              </a:rPr>
              <a:t>https://www.nctm.org/Classroom-Resources/Illuminations/Interactives/Cubes/</a:t>
            </a:r>
            <a:endParaRPr lang="zh-CN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4"/>
          <p:cNvGrpSpPr/>
          <p:nvPr/>
        </p:nvGrpSpPr>
        <p:grpSpPr>
          <a:xfrm rot="21600000">
            <a:off x="0" y="0"/>
            <a:ext cx="12192000" cy="6858000"/>
            <a:chOff x="0" y="0"/>
            <a:chExt cx="12192000" cy="6858000"/>
          </a:xfrm>
        </p:grpSpPr>
        <p:sp>
          <p:nvSpPr>
            <p:cNvPr id="38" name="path"/>
            <p:cNvSpPr/>
            <p:nvPr/>
          </p:nvSpPr>
          <p:spPr>
            <a:xfrm>
              <a:off x="0" y="0"/>
              <a:ext cx="12192000" cy="6858000"/>
            </a:xfrm>
            <a:custGeom>
              <a:avLst/>
              <a:gdLst/>
              <a:ahLst/>
              <a:cxnLst/>
              <a:rect l="0" t="0" r="0" b="0"/>
              <a:pathLst>
                <a:path w="19200" h="10800">
                  <a:moveTo>
                    <a:pt x="0" y="0"/>
                  </a:moveTo>
                  <a:lnTo>
                    <a:pt x="19200" y="0"/>
                  </a:lnTo>
                  <a:lnTo>
                    <a:pt x="19200" y="10800"/>
                  </a:lnTo>
                  <a:lnTo>
                    <a:pt x="0" y="10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BAFB5">
                <a:alpha val="100000"/>
              </a:srgbClr>
            </a:solidFill>
            <a:ln cap="flat">
              <a:noFill/>
              <a:prstDash val="solid"/>
              <a:miter lim="0"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  <p:sp>
          <p:nvSpPr>
            <p:cNvPr id="39" name="path"/>
            <p:cNvSpPr/>
            <p:nvPr/>
          </p:nvSpPr>
          <p:spPr>
            <a:xfrm>
              <a:off x="6096000" y="0"/>
              <a:ext cx="6096000" cy="6858000"/>
            </a:xfrm>
            <a:custGeom>
              <a:avLst/>
              <a:gdLst/>
              <a:ahLst/>
              <a:cxnLst/>
              <a:rect l="0" t="0" r="0" b="0"/>
              <a:pathLst>
                <a:path w="9600" h="10800">
                  <a:moveTo>
                    <a:pt x="0" y="0"/>
                  </a:moveTo>
                  <a:lnTo>
                    <a:pt x="9600" y="0"/>
                  </a:lnTo>
                  <a:lnTo>
                    <a:pt x="9600" y="10800"/>
                  </a:lnTo>
                  <a:lnTo>
                    <a:pt x="0" y="10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>
                <a:alpha val="100000"/>
              </a:srgbClr>
            </a:solidFill>
            <a:ln cap="flat">
              <a:noFill/>
              <a:prstDash val="solid"/>
              <a:miter lim="0"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</p:grpSp>
      <p:pic>
        <p:nvPicPr>
          <p:cNvPr id="40" name="picture 4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21600000">
            <a:off x="6522719" y="576071"/>
            <a:ext cx="5431536" cy="3133344"/>
          </a:xfrm>
          <a:prstGeom prst="rect">
            <a:avLst/>
          </a:prstGeom>
        </p:spPr>
      </p:pic>
      <p:sp>
        <p:nvSpPr>
          <p:cNvPr id="41" name="textbox 41"/>
          <p:cNvSpPr/>
          <p:nvPr/>
        </p:nvSpPr>
        <p:spPr>
          <a:xfrm>
            <a:off x="462280" y="2838450"/>
            <a:ext cx="5160645" cy="268859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lang="en-US" altLang="en-US" sz="100" dirty="0"/>
          </a:p>
          <a:p>
            <a:pPr marL="36830" algn="l" rtl="0" eaLnBrk="0">
              <a:lnSpc>
                <a:spcPts val="3335"/>
              </a:lnSpc>
            </a:pPr>
            <a:r>
              <a:rPr sz="2700" spc="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For</a:t>
            </a:r>
            <a:r>
              <a:rPr lang="en-US" sz="2700" spc="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700" spc="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rectangular</a:t>
            </a:r>
            <a:r>
              <a:rPr lang="en-US" sz="2700" spc="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700" spc="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prisms</a:t>
            </a:r>
            <a:r>
              <a:rPr sz="2700" spc="72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:</a:t>
            </a:r>
            <a:endParaRPr lang="en-US" altLang="en-US" sz="2700" dirty="0"/>
          </a:p>
          <a:p>
            <a:pPr algn="l" rtl="0" eaLnBrk="0">
              <a:lnSpc>
                <a:spcPct val="115000"/>
              </a:lnSpc>
            </a:pPr>
            <a:endParaRPr lang="en-US" altLang="en-US" sz="1000" dirty="0"/>
          </a:p>
          <a:p>
            <a:pPr algn="l" rtl="0" eaLnBrk="0">
              <a:lnSpc>
                <a:spcPct val="116000"/>
              </a:lnSpc>
            </a:pPr>
            <a:endParaRPr lang="en-US" altLang="en-US" sz="1000" dirty="0"/>
          </a:p>
          <a:p>
            <a:pPr algn="l" rtl="0" eaLnBrk="0">
              <a:lnSpc>
                <a:spcPct val="116000"/>
              </a:lnSpc>
            </a:pPr>
            <a:endParaRPr lang="en-US" altLang="en-US" sz="1000" dirty="0"/>
          </a:p>
          <a:p>
            <a:pPr marL="29845" indent="-17145" algn="l" rtl="0" eaLnBrk="0">
              <a:lnSpc>
                <a:spcPct val="105000"/>
              </a:lnSpc>
              <a:spcBef>
                <a:spcPts val="690"/>
              </a:spcBef>
            </a:pPr>
            <a:r>
              <a:rPr sz="2300" spc="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Volume</a:t>
            </a:r>
            <a:r>
              <a:rPr sz="2300" spc="36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= </a:t>
            </a:r>
            <a:r>
              <a:rPr sz="2300" b="1" spc="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area</a:t>
            </a:r>
            <a:r>
              <a:rPr sz="2300" spc="36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300" spc="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of</a:t>
            </a:r>
            <a:r>
              <a:rPr sz="2300" spc="36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300" spc="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the</a:t>
            </a:r>
            <a:r>
              <a:rPr sz="2300" spc="36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300" spc="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base</a:t>
            </a:r>
            <a:r>
              <a:rPr sz="2300" spc="36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300" spc="35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×</a:t>
            </a:r>
            <a:r>
              <a:rPr sz="2300" spc="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300" b="1" spc="8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heigh</a:t>
            </a:r>
            <a:r>
              <a:rPr sz="2300" b="1" spc="7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t</a:t>
            </a:r>
            <a:endParaRPr lang="en-US" altLang="en-US" sz="2300" dirty="0"/>
          </a:p>
          <a:p>
            <a:pPr algn="l" rtl="0" eaLnBrk="0">
              <a:lnSpc>
                <a:spcPct val="100000"/>
              </a:lnSpc>
            </a:pPr>
            <a:endParaRPr lang="en-US" altLang="en-US" sz="800" dirty="0"/>
          </a:p>
          <a:p>
            <a:pPr marL="29845" indent="-17145" algn="l" rtl="0" eaLnBrk="0">
              <a:lnSpc>
                <a:spcPct val="105000"/>
              </a:lnSpc>
              <a:spcBef>
                <a:spcPts val="5"/>
              </a:spcBef>
            </a:pPr>
            <a:r>
              <a:rPr sz="2300" spc="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Volume</a:t>
            </a:r>
            <a:r>
              <a:rPr sz="2300" spc="29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= (</a:t>
            </a:r>
            <a:r>
              <a:rPr sz="2300" b="1" spc="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length</a:t>
            </a:r>
            <a:r>
              <a:rPr sz="2300" spc="29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× </a:t>
            </a:r>
            <a:r>
              <a:rPr sz="2300" b="1" spc="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width</a:t>
            </a:r>
            <a:r>
              <a:rPr sz="2300" spc="29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) </a:t>
            </a:r>
            <a:r>
              <a:rPr sz="2300" spc="22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×</a:t>
            </a:r>
            <a:r>
              <a:rPr sz="2300" spc="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300" b="1" spc="8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heigh</a:t>
            </a:r>
            <a:r>
              <a:rPr sz="2300" b="1" spc="7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t</a:t>
            </a:r>
            <a:endParaRPr lang="en-US" altLang="en-US" sz="2300" b="1" dirty="0"/>
          </a:p>
        </p:txBody>
      </p:sp>
      <p:graphicFrame>
        <p:nvGraphicFramePr>
          <p:cNvPr id="42" name="table 42"/>
          <p:cNvGraphicFramePr>
            <a:graphicFrameLocks noGrp="1"/>
          </p:cNvGraphicFramePr>
          <p:nvPr>
            <p:custDataLst>
              <p:tags r:id="rId2"/>
            </p:custDataLst>
          </p:nvPr>
        </p:nvGraphicFramePr>
        <p:xfrm>
          <a:off x="788670" y="1235710"/>
          <a:ext cx="4507230" cy="1227455"/>
        </p:xfrm>
        <a:graphic>
          <a:graphicData uri="http://schemas.openxmlformats.org/drawingml/2006/table">
            <a:tbl>
              <a:tblPr/>
              <a:tblGrid>
                <a:gridCol w="4507230"/>
              </a:tblGrid>
              <a:tr h="122745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94000"/>
                        </a:lnSpc>
                      </a:pPr>
                      <a:r>
                        <a:rPr lang="en-US" sz="3200" spc="25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     </a:t>
                      </a:r>
                      <a:r>
                        <a:rPr lang="en-US" sz="3600" spc="25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    Formula</a:t>
                      </a:r>
                      <a:endParaRPr lang="en-US" sz="3600" spc="250" dirty="0">
                        <a:solidFill>
                          <a:srgbClr val="262626">
                            <a:alpha val="100000"/>
                          </a:srgbClr>
                        </a:solidFill>
                        <a:latin typeface="Arial" panose="020B0604020202020204"/>
                        <a:ea typeface="Arial" panose="020B0604020202020204"/>
                        <a:cs typeface="Arial" panose="020B0604020202020204"/>
                      </a:endParaRPr>
                    </a:p>
                  </a:txBody>
                  <a:tcPr marL="0" marR="0" marT="0" marB="0" vert="horz">
                    <a:lnL w="317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43" name="picture 4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600000">
            <a:off x="9607296" y="4139183"/>
            <a:ext cx="1676400" cy="1728216"/>
          </a:xfrm>
          <a:prstGeom prst="rect">
            <a:avLst/>
          </a:prstGeom>
        </p:spPr>
      </p:pic>
      <p:pic>
        <p:nvPicPr>
          <p:cNvPr id="44" name="picture 4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600000">
            <a:off x="7514844" y="4139183"/>
            <a:ext cx="1581911" cy="1728216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TABLE_ENDDRAG_ORIGIN_RECT" val="354*96"/>
  <p:tag name="TABLE_ENDDRAG_RECT" val="62*97*354*96"/>
</p:tagLst>
</file>

<file path=ppt/tags/tag2.xml><?xml version="1.0" encoding="utf-8"?>
<p:tagLst xmlns:p="http://schemas.openxmlformats.org/presentationml/2006/main">
  <p:tag name="KSO_WPP_MARK_KEY" val="39a93913-408f-4016-b13a-9ad062855b4a"/>
  <p:tag name="COMMONDATA" val="eyJoZGlkIjoiZmM1YTc0MWY5OGUzMDI2YThjNTJjZDBiOTQ4YTIyOWYifQ=="/>
</p:tagLst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satMod val="110000"/>
                <a:lum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satMod val="105000"/>
                <a:lum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shade val="94000"/>
              </a:schemeClr>
            </a:gs>
            <a:gs pos="50000">
              <a:schemeClr val="phClr">
                <a:lumMod val="110000"/>
                <a:satMod val="100000"/>
                <a:tint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1147</Words>
  <Application>WPS 演示</Application>
  <PresentationFormat/>
  <Paragraphs>63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6" baseType="lpstr">
      <vt:lpstr>Arial</vt:lpstr>
      <vt:lpstr>宋体</vt:lpstr>
      <vt:lpstr>Wingdings</vt:lpstr>
      <vt:lpstr>Arial</vt:lpstr>
      <vt:lpstr>微软雅黑</vt:lpstr>
      <vt:lpstr>Arial Unicode MS</vt:lpstr>
      <vt:lpstr>Calibri</vt:lpstr>
      <vt:lpstr>汉仪颜楷简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</cp:lastModifiedBy>
  <cp:revision>4</cp:revision>
  <dcterms:created xsi:type="dcterms:W3CDTF">2022-11-06T09:51:57Z</dcterms:created>
  <dcterms:modified xsi:type="dcterms:W3CDTF">2022-11-06T11:49:33Z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O">
    <vt:lpwstr>wqlLaW5nc29mdCBQREYgdG8gV1BTIDgw</vt:lpwstr>
  </property>
  <property fmtid="{D5CDD505-2E9C-101B-9397-08002B2CF9AE}" pid="3" name="Created">
    <vt:filetime>2022-11-05T12:02:01Z</vt:filetime>
  </property>
  <property fmtid="{D5CDD505-2E9C-101B-9397-08002B2CF9AE}" pid="4" name="ICV">
    <vt:lpwstr>B36746DD0F154C55B61C9362ECDD5615</vt:lpwstr>
  </property>
  <property fmtid="{D5CDD505-2E9C-101B-9397-08002B2CF9AE}" pid="5" name="KSOProductBuildVer">
    <vt:lpwstr>2052-11.1.0.12598</vt:lpwstr>
  </property>
</Properties>
</file>